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38"/>
  </p:notesMasterIdLst>
  <p:handoutMasterIdLst>
    <p:handoutMasterId r:id="rId39"/>
  </p:handoutMasterIdLst>
  <p:sldIdLst>
    <p:sldId id="256" r:id="rId2"/>
    <p:sldId id="258" r:id="rId3"/>
    <p:sldId id="257" r:id="rId4"/>
    <p:sldId id="259" r:id="rId5"/>
    <p:sldId id="262" r:id="rId6"/>
    <p:sldId id="265" r:id="rId7"/>
    <p:sldId id="264" r:id="rId8"/>
    <p:sldId id="266" r:id="rId9"/>
    <p:sldId id="278" r:id="rId10"/>
    <p:sldId id="279" r:id="rId11"/>
    <p:sldId id="280" r:id="rId12"/>
    <p:sldId id="276" r:id="rId13"/>
    <p:sldId id="381" r:id="rId14"/>
    <p:sldId id="355" r:id="rId15"/>
    <p:sldId id="357" r:id="rId16"/>
    <p:sldId id="358" r:id="rId17"/>
    <p:sldId id="359" r:id="rId18"/>
    <p:sldId id="361" r:id="rId19"/>
    <p:sldId id="363" r:id="rId20"/>
    <p:sldId id="364" r:id="rId21"/>
    <p:sldId id="368" r:id="rId22"/>
    <p:sldId id="369" r:id="rId23"/>
    <p:sldId id="370" r:id="rId24"/>
    <p:sldId id="371" r:id="rId25"/>
    <p:sldId id="373" r:id="rId26"/>
    <p:sldId id="379" r:id="rId27"/>
    <p:sldId id="351" r:id="rId28"/>
    <p:sldId id="380" r:id="rId29"/>
    <p:sldId id="384" r:id="rId30"/>
    <p:sldId id="382" r:id="rId31"/>
    <p:sldId id="263" r:id="rId32"/>
    <p:sldId id="383" r:id="rId33"/>
    <p:sldId id="282" r:id="rId34"/>
    <p:sldId id="283" r:id="rId35"/>
    <p:sldId id="385" r:id="rId36"/>
    <p:sldId id="273" r:id="rId37"/>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nis B. Hausman" initials="DBH" lastIdx="14" clrIdx="0"/>
  <p:cmAuthor id="1" name="Jerry L. Martin" initials="JLM"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9D9D"/>
    <a:srgbClr val="ABABAB"/>
    <a:srgbClr val="00FF00"/>
    <a:srgbClr val="B9DCFF"/>
    <a:srgbClr val="6699FF"/>
    <a:srgbClr val="CCECFF"/>
    <a:srgbClr val="FFFF00"/>
    <a:srgbClr val="008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8" autoAdjust="0"/>
    <p:restoredTop sz="94227" autoAdjust="0"/>
  </p:normalViewPr>
  <p:slideViewPr>
    <p:cSldViewPr>
      <p:cViewPr varScale="1">
        <p:scale>
          <a:sx n="100" d="100"/>
          <a:sy n="100" d="100"/>
        </p:scale>
        <p:origin x="366" y="90"/>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980" y="-8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20483" name="Rectangle 3"/>
          <p:cNvSpPr>
            <a:spLocks noGrp="1" noChangeArrowheads="1"/>
          </p:cNvSpPr>
          <p:nvPr>
            <p:ph type="dt" sz="quarter" idx="1"/>
          </p:nvPr>
        </p:nvSpPr>
        <p:spPr bwMode="auto">
          <a:xfrm>
            <a:off x="414655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algn="r" defTabSz="958387" eaLnBrk="0" hangingPunct="0">
              <a:defRPr sz="1200" b="0">
                <a:latin typeface="Times New Roman" pitchFamily="-109" charset="0"/>
              </a:defRPr>
            </a:lvl1pPr>
          </a:lstStyle>
          <a:p>
            <a:pPr>
              <a:defRPr/>
            </a:pPr>
            <a:endParaRPr lang="en-US" dirty="0"/>
          </a:p>
        </p:txBody>
      </p:sp>
      <p:sp>
        <p:nvSpPr>
          <p:cNvPr id="20484" name="Rectangle 4"/>
          <p:cNvSpPr>
            <a:spLocks noGrp="1" noChangeArrowheads="1"/>
          </p:cNvSpPr>
          <p:nvPr>
            <p:ph type="ftr" sz="quarter" idx="2"/>
          </p:nvPr>
        </p:nvSpPr>
        <p:spPr bwMode="auto">
          <a:xfrm>
            <a:off x="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20485" name="Rectangle 5"/>
          <p:cNvSpPr>
            <a:spLocks noGrp="1" noChangeArrowheads="1"/>
          </p:cNvSpPr>
          <p:nvPr>
            <p:ph type="sldNum" sz="quarter" idx="3"/>
          </p:nvPr>
        </p:nvSpPr>
        <p:spPr bwMode="auto">
          <a:xfrm>
            <a:off x="414655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algn="r" defTabSz="958387" eaLnBrk="0" hangingPunct="0">
              <a:defRPr sz="1200" b="0">
                <a:latin typeface="Times New Roman" pitchFamily="-109" charset="0"/>
              </a:defRPr>
            </a:lvl1pPr>
          </a:lstStyle>
          <a:p>
            <a:pPr>
              <a:defRPr/>
            </a:pPr>
            <a:fld id="{0F799856-B746-4AC1-BC11-D0DF53D4094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18435" name="Rectangle 3"/>
          <p:cNvSpPr>
            <a:spLocks noGrp="1" noRot="1" noChangeAspect="1" noChangeArrowheads="1"/>
          </p:cNvSpPr>
          <p:nvPr>
            <p:ph type="sldImg" idx="2"/>
          </p:nvPr>
        </p:nvSpPr>
        <p:spPr bwMode="auto">
          <a:xfrm>
            <a:off x="1258888" y="717550"/>
            <a:ext cx="4803775" cy="3602038"/>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4725" y="4560888"/>
            <a:ext cx="5365750" cy="4322762"/>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414655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algn="r" defTabSz="958387" eaLnBrk="0" hangingPunct="0">
              <a:defRPr sz="1200" b="0">
                <a:latin typeface="Times New Roman" pitchFamily="-109" charset="0"/>
              </a:defRPr>
            </a:lvl1pPr>
          </a:lstStyle>
          <a:p>
            <a:pPr>
              <a:defRPr/>
            </a:pPr>
            <a:endParaRPr lang="en-US" dirty="0"/>
          </a:p>
        </p:txBody>
      </p:sp>
      <p:sp>
        <p:nvSpPr>
          <p:cNvPr id="2054" name="Rectangle 6"/>
          <p:cNvSpPr>
            <a:spLocks noGrp="1" noChangeArrowheads="1"/>
          </p:cNvSpPr>
          <p:nvPr>
            <p:ph type="ftr" sz="quarter" idx="4"/>
          </p:nvPr>
        </p:nvSpPr>
        <p:spPr bwMode="auto">
          <a:xfrm>
            <a:off x="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2055" name="Rectangle 7"/>
          <p:cNvSpPr>
            <a:spLocks noGrp="1" noChangeArrowheads="1"/>
          </p:cNvSpPr>
          <p:nvPr>
            <p:ph type="sldNum" sz="quarter" idx="5"/>
          </p:nvPr>
        </p:nvSpPr>
        <p:spPr bwMode="auto">
          <a:xfrm>
            <a:off x="414655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algn="r" defTabSz="958387" eaLnBrk="0" hangingPunct="0">
              <a:defRPr sz="1200" b="0">
                <a:latin typeface="Times New Roman" pitchFamily="-109" charset="0"/>
              </a:defRPr>
            </a:lvl1pPr>
          </a:lstStyle>
          <a:p>
            <a:pPr>
              <a:defRPr/>
            </a:pPr>
            <a:fld id="{7BE5C61A-5440-44D7-83B6-35891F4BAD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5C61A-5440-44D7-83B6-35891F4BAD00}" type="slidenum">
              <a:rPr lang="en-US" smtClean="0"/>
              <a:pPr>
                <a:defRPr/>
              </a:pPr>
              <a:t>1</a:t>
            </a:fld>
            <a:endParaRPr lang="en-US" dirty="0"/>
          </a:p>
        </p:txBody>
      </p:sp>
    </p:spTree>
    <p:extLst>
      <p:ext uri="{BB962C8B-B14F-4D97-AF65-F5344CB8AC3E}">
        <p14:creationId xmlns:p14="http://schemas.microsoft.com/office/powerpoint/2010/main" val="42641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055CA86-19A2-40C4-9CBE-479DA94A2F08}" type="slidenum">
              <a:rPr lang="en-US" smtClean="0"/>
              <a:pPr/>
              <a:t>27</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lnSpc>
                <a:spcPct val="80000"/>
              </a:lnSpc>
            </a:pPr>
            <a:r>
              <a:rPr lang="en-US" sz="800" dirty="0"/>
              <a:t>Possible scenarios for the NG9-1-1 architecture diagram discussion:</a:t>
            </a:r>
          </a:p>
          <a:p>
            <a:pPr eaLnBrk="1" hangingPunct="1">
              <a:lnSpc>
                <a:spcPct val="80000"/>
              </a:lnSpc>
            </a:pPr>
            <a:r>
              <a:rPr lang="en-US" sz="800" dirty="0"/>
              <a:t> </a:t>
            </a:r>
          </a:p>
          <a:p>
            <a:pPr eaLnBrk="1" hangingPunct="1">
              <a:lnSpc>
                <a:spcPct val="80000"/>
              </a:lnSpc>
            </a:pPr>
            <a:r>
              <a:rPr lang="en-US" sz="800" dirty="0"/>
              <a:t>1.  Devices connected through the Internet - As it does IP registration, each device discovers its location either internally (GPS or other methods, or from a Location Information Server (LIS)).  Location has been validated at device IP registration, prior to and in preparation for actual 9-1-1 call. Calls with location flow from the originator through the Internet, using the routing function to determine destination PSAP.  Call enters the Emergency Services IP Network through robust firewall and security processes, and is delivered to the PSAP IP address with location and callback info.  Other data is accessed by query or automatically based on PSAP defined parameters in a rights management system.</a:t>
            </a:r>
          </a:p>
          <a:p>
            <a:pPr eaLnBrk="1" hangingPunct="1">
              <a:lnSpc>
                <a:spcPct val="80000"/>
              </a:lnSpc>
            </a:pPr>
            <a:r>
              <a:rPr lang="en-US" sz="800" dirty="0"/>
              <a:t> </a:t>
            </a:r>
          </a:p>
          <a:p>
            <a:pPr eaLnBrk="1" hangingPunct="1">
              <a:lnSpc>
                <a:spcPct val="80000"/>
              </a:lnSpc>
            </a:pPr>
            <a:r>
              <a:rPr lang="en-US" sz="800" dirty="0"/>
              <a:t>2.  Legacy wireline and wireless service prior to direct IP connectivity:  These providers enter the Emergency Services IP Network in their local area directly (no Internet link) through an SR gateway from the respective Selective Router, using the PSAP IP address if the PSAP is IP capable, or an IP address to the appropriate PSAP gateway connecting to the legacy PSAP.  ALI is accessed in the current way (direct data links) and other data is accessible via the PSAP gateway via the Emergency Services IP Network.</a:t>
            </a:r>
          </a:p>
          <a:p>
            <a:pPr eaLnBrk="1" hangingPunct="1">
              <a:lnSpc>
                <a:spcPct val="80000"/>
              </a:lnSpc>
            </a:pPr>
            <a:r>
              <a:rPr lang="en-US" sz="800" dirty="0"/>
              <a:t> </a:t>
            </a:r>
          </a:p>
          <a:p>
            <a:pPr eaLnBrk="1" hangingPunct="1">
              <a:lnSpc>
                <a:spcPct val="80000"/>
              </a:lnSpc>
            </a:pPr>
            <a:r>
              <a:rPr lang="en-US" sz="800" dirty="0"/>
              <a:t>3.  Legacy wireline and wireless interface via IP:  Legacy switches will likely never have a direct IP interface for 9-1-1, as they are not being updated due to the move toward an IP based network.  However, IP connectivity for general networking (including 9-1-1) will likely be provided through more central `tandem' switches, allowing connectivity to the Emergency Services IP Network for NG9-1-1 and the beginning of transition away from physical Selective Routers.</a:t>
            </a:r>
          </a:p>
          <a:p>
            <a:pPr eaLnBrk="1" hangingPunct="1">
              <a:lnSpc>
                <a:spcPct val="80000"/>
              </a:lnSpc>
            </a:pPr>
            <a:r>
              <a:rPr lang="en-US" sz="800" dirty="0"/>
              <a:t> </a:t>
            </a:r>
          </a:p>
          <a:p>
            <a:pPr eaLnBrk="1" hangingPunct="1">
              <a:lnSpc>
                <a:spcPct val="80000"/>
              </a:lnSpc>
            </a:pPr>
            <a:r>
              <a:rPr lang="en-US" sz="800" dirty="0"/>
              <a:t>4.  Telematics calls and data access:  Initially, until Emergency Services IP Networks are available nationally for public safety applications, calls from telematics call centers would have to enter the Emergency Services IP Network via the Internet.  Once the call is delivered to the PSAP, data access would have to be via the reverse path back to the telematics servers.  When a telematics provider is able to access the Emergency Services IP Network in their location directly (not via the Internet), and be capable of utilizing the national Emergency Services IP Network (network of networks concept), direct interaction for calls and data becomes the norm.</a:t>
            </a:r>
          </a:p>
          <a:p>
            <a:pPr eaLnBrk="1" hangingPunct="1">
              <a:lnSpc>
                <a:spcPct val="80000"/>
              </a:lnSpc>
            </a:pPr>
            <a:r>
              <a:rPr lang="en-US" sz="800" dirty="0"/>
              <a:t> </a:t>
            </a:r>
          </a:p>
          <a:p>
            <a:pPr eaLnBrk="1" hangingPunct="1">
              <a:lnSpc>
                <a:spcPct val="80000"/>
              </a:lnSpc>
            </a:pPr>
            <a:r>
              <a:rPr lang="en-US" sz="800" dirty="0"/>
              <a:t>5.  Text only devices (IM, 2 way pagers, PDAs, specialized use devices, etc):and video-oriented services:  Whether communication is via an Internet based services or via wireline or wireless connectivity, NG9-1-1 supports text only message routing and delivery to IP capable PSAPs via Emergency Services IP Networks. This is also true for Video Relay Services for the hearing impaired, and for transmissions involving still and motion video information, assuming the necessary bandwidth is available.</a:t>
            </a:r>
          </a:p>
          <a:p>
            <a:pPr eaLnBrk="1" hangingPunct="1">
              <a:lnSpc>
                <a:spcPct val="80000"/>
              </a:lnSpc>
            </a:pPr>
            <a:r>
              <a:rPr lang="en-US" sz="800" dirty="0"/>
              <a:t> </a:t>
            </a:r>
          </a:p>
          <a:p>
            <a:pPr eaLnBrk="1" hangingPunct="1">
              <a:lnSpc>
                <a:spcPct val="80000"/>
              </a:lnSpc>
            </a:pPr>
            <a:endParaRPr lang="en-US"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Char char="•"/>
            </a:pPr>
            <a:r>
              <a:rPr lang="en-US" sz="2900" dirty="0"/>
              <a:t>Contract for a statewide </a:t>
            </a:r>
            <a:r>
              <a:rPr lang="en-US" sz="2900" b="1" dirty="0"/>
              <a:t>Emergency Services IP network (ESInet)</a:t>
            </a:r>
            <a:r>
              <a:rPr lang="en-US" sz="2900" dirty="0"/>
              <a:t> through DIR</a:t>
            </a:r>
            <a:endParaRPr lang="en-US" sz="2400" b="1" dirty="0"/>
          </a:p>
          <a:p>
            <a:pPr>
              <a:lnSpc>
                <a:spcPct val="80000"/>
              </a:lnSpc>
              <a:buFontTx/>
              <a:buChar char="•"/>
            </a:pPr>
            <a:r>
              <a:rPr lang="en-US" sz="2900" dirty="0"/>
              <a:t>Lead database development efforts</a:t>
            </a:r>
          </a:p>
          <a:p>
            <a:pPr>
              <a:lnSpc>
                <a:spcPct val="80000"/>
              </a:lnSpc>
              <a:buFontTx/>
              <a:buChar char="•"/>
            </a:pPr>
            <a:r>
              <a:rPr lang="en-US" sz="2900" dirty="0"/>
              <a:t>Support core services e.g. rights management</a:t>
            </a:r>
          </a:p>
          <a:p>
            <a:pPr>
              <a:lnSpc>
                <a:spcPct val="80000"/>
              </a:lnSpc>
              <a:buFontTx/>
              <a:buChar char="•"/>
            </a:pPr>
            <a:r>
              <a:rPr lang="en-US" sz="2900" dirty="0"/>
              <a:t>Allocate costs to state program and Districts</a:t>
            </a:r>
          </a:p>
          <a:p>
            <a:endParaRPr lang="en-US" dirty="0"/>
          </a:p>
        </p:txBody>
      </p:sp>
      <p:sp>
        <p:nvSpPr>
          <p:cNvPr id="4" name="Slide Number Placeholder 3"/>
          <p:cNvSpPr>
            <a:spLocks noGrp="1"/>
          </p:cNvSpPr>
          <p:nvPr>
            <p:ph type="sldNum" sz="quarter" idx="10"/>
          </p:nvPr>
        </p:nvSpPr>
        <p:spPr/>
        <p:txBody>
          <a:bodyPr/>
          <a:lstStyle/>
          <a:p>
            <a:fld id="{C1ABEC94-D686-4CCD-A343-62E928591E1D}" type="slidenum">
              <a:rPr lang="en-US" smtClean="0"/>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5C61A-5440-44D7-83B6-35891F4BAD00}" type="slidenum">
              <a:rPr lang="en-US" smtClean="0"/>
              <a:pPr>
                <a:defRPr/>
              </a:pPr>
              <a:t>29</a:t>
            </a:fld>
            <a:endParaRPr lang="en-US" dirty="0"/>
          </a:p>
        </p:txBody>
      </p:sp>
    </p:spTree>
    <p:extLst>
      <p:ext uri="{BB962C8B-B14F-4D97-AF65-F5344CB8AC3E}">
        <p14:creationId xmlns:p14="http://schemas.microsoft.com/office/powerpoint/2010/main" val="231240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5C61A-5440-44D7-83B6-35891F4BAD00}" type="slidenum">
              <a:rPr lang="en-US" smtClean="0"/>
              <a:pPr>
                <a:defRPr/>
              </a:pPr>
              <a:t>12</a:t>
            </a:fld>
            <a:endParaRPr lang="en-US" dirty="0"/>
          </a:p>
        </p:txBody>
      </p:sp>
    </p:spTree>
    <p:extLst>
      <p:ext uri="{BB962C8B-B14F-4D97-AF65-F5344CB8AC3E}">
        <p14:creationId xmlns:p14="http://schemas.microsoft.com/office/powerpoint/2010/main" val="330423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same phone you had 10 years ago?  2</a:t>
            </a:r>
            <a:r>
              <a:rPr lang="en-US" baseline="0" dirty="0"/>
              <a:t> years ago?   Not much longer with that for most of us and our upgrade schedule with the wireless carriers</a:t>
            </a:r>
          </a:p>
          <a:p>
            <a:endParaRPr lang="en-US" baseline="0" dirty="0"/>
          </a:p>
          <a:p>
            <a:r>
              <a:rPr lang="en-US" baseline="0" dirty="0"/>
              <a:t>How about </a:t>
            </a:r>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same phone you had 10 years ago?  2</a:t>
            </a:r>
            <a:r>
              <a:rPr lang="en-US" baseline="0" dirty="0"/>
              <a:t> years ago?   Not much longer with that for most of us and our upgrade schedule with the wireless carriers</a:t>
            </a:r>
          </a:p>
          <a:p>
            <a:endParaRPr lang="en-US" baseline="0" dirty="0"/>
          </a:p>
          <a:p>
            <a:r>
              <a:rPr lang="en-US" baseline="0" dirty="0"/>
              <a:t>How about </a:t>
            </a:r>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same phone you had 10 years ago?  2</a:t>
            </a:r>
            <a:r>
              <a:rPr lang="en-US" baseline="0" dirty="0"/>
              <a:t> years ago?   Not much longer with that for most of us and our upgrade schedule with the wireless carriers</a:t>
            </a:r>
          </a:p>
          <a:p>
            <a:endParaRPr lang="en-US" baseline="0" dirty="0"/>
          </a:p>
          <a:p>
            <a:r>
              <a:rPr lang="en-US" baseline="0" dirty="0"/>
              <a:t>How about </a:t>
            </a:r>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a:t>Resolving Infrastructure Limitations</a:t>
            </a:r>
          </a:p>
          <a:p>
            <a:pPr>
              <a:lnSpc>
                <a:spcPct val="80000"/>
              </a:lnSpc>
            </a:pPr>
            <a:r>
              <a:rPr lang="en-US" sz="1200" dirty="0"/>
              <a:t>Equal Access for Hearing Impaired </a:t>
            </a:r>
          </a:p>
          <a:p>
            <a:pPr>
              <a:lnSpc>
                <a:spcPct val="80000"/>
              </a:lnSpc>
            </a:pPr>
            <a:r>
              <a:rPr lang="en-US" sz="1200" dirty="0"/>
              <a:t>More Functionality </a:t>
            </a:r>
          </a:p>
          <a:p>
            <a:pPr>
              <a:lnSpc>
                <a:spcPct val="80000"/>
              </a:lnSpc>
            </a:pPr>
            <a:r>
              <a:rPr lang="en-US" sz="1200" dirty="0"/>
              <a:t>Increased Data Sharing with PSAPs, and other emergency service providers &amp; responders</a:t>
            </a:r>
          </a:p>
          <a:p>
            <a:pPr>
              <a:lnSpc>
                <a:spcPct val="80000"/>
              </a:lnSpc>
            </a:pPr>
            <a:r>
              <a:rPr lang="en-US" sz="1200" dirty="0"/>
              <a:t>Need for National and International Interoperability</a:t>
            </a:r>
          </a:p>
          <a:p>
            <a:pPr>
              <a:lnSpc>
                <a:spcPct val="80000"/>
              </a:lnSpc>
            </a:pPr>
            <a:r>
              <a:rPr lang="en-US" sz="1200" dirty="0"/>
              <a:t>Increased disaster response options</a:t>
            </a:r>
          </a:p>
          <a:p>
            <a:pPr>
              <a:lnSpc>
                <a:spcPct val="80000"/>
              </a:lnSpc>
            </a:pPr>
            <a:r>
              <a:rPr lang="en-US" sz="1200" dirty="0"/>
              <a:t>Prepare for Unpredictable Future Services</a:t>
            </a:r>
          </a:p>
          <a:p>
            <a:pPr>
              <a:lnSpc>
                <a:spcPct val="80000"/>
              </a:lnSpc>
            </a:pPr>
            <a:r>
              <a:rPr lang="en-US" sz="1200" dirty="0"/>
              <a:t>ANY DEVICE, ANY TIME, ANYWHERE. . . </a:t>
            </a:r>
          </a:p>
          <a:p>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8D10A-7626-44C1-9C47-932C6F2C7CF5}" type="slidenum">
              <a:rPr lang="en-US"/>
              <a:pPr/>
              <a:t>20</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C88E-15A2-46EA-8E5F-00DFB3DBD964}" type="slidenum">
              <a:rPr lang="en-US"/>
              <a:pPr/>
              <a:t>21</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lnSpc>
                <a:spcPct val="80000"/>
              </a:lnSpc>
              <a:buFontTx/>
              <a:buChar char="•"/>
            </a:pPr>
            <a:r>
              <a:rPr lang="en-US" sz="800" dirty="0"/>
              <a:t>Support a wider range of devices coming on the market</a:t>
            </a:r>
          </a:p>
          <a:p>
            <a:pPr>
              <a:lnSpc>
                <a:spcPct val="80000"/>
              </a:lnSpc>
              <a:buFontTx/>
              <a:buChar char="•"/>
            </a:pPr>
            <a:r>
              <a:rPr lang="en-US" sz="800" dirty="0"/>
              <a:t>Improve the ability of the network to survive and provide service in disasters</a:t>
            </a:r>
          </a:p>
          <a:p>
            <a:pPr>
              <a:lnSpc>
                <a:spcPct val="80000"/>
              </a:lnSpc>
              <a:buFontTx/>
              <a:buChar char="•"/>
            </a:pPr>
            <a:r>
              <a:rPr lang="en-US" sz="800" dirty="0"/>
              <a:t>Lower costs – shared services &amp; partnerships</a:t>
            </a:r>
          </a:p>
          <a:p>
            <a:pPr>
              <a:lnSpc>
                <a:spcPct val="80000"/>
              </a:lnSpc>
              <a:buFontTx/>
              <a:buChar char="•"/>
            </a:pPr>
            <a:r>
              <a:rPr lang="en-US" sz="800" dirty="0"/>
              <a:t>Legacy systems have to gateway to the ESInet, and there is a cost to that</a:t>
            </a:r>
          </a:p>
          <a:p>
            <a:pPr>
              <a:lnSpc>
                <a:spcPct val="80000"/>
              </a:lnSpc>
              <a:buFontTx/>
              <a:buChar char="•"/>
            </a:pPr>
            <a:r>
              <a:rPr lang="en-US" sz="800" dirty="0"/>
              <a:t>However, no specialized service providers (MPC/VPC/SSP) are needed, so operations expense could be lower</a:t>
            </a:r>
          </a:p>
          <a:p>
            <a:pPr>
              <a:lnSpc>
                <a:spcPct val="80000"/>
              </a:lnSpc>
              <a:buFontTx/>
              <a:buChar char="•"/>
            </a:pPr>
            <a:endParaRPr lang="en-US" sz="800" dirty="0"/>
          </a:p>
          <a:p>
            <a:pPr>
              <a:lnSpc>
                <a:spcPct val="80000"/>
              </a:lnSpc>
              <a:buFontTx/>
              <a:buChar char="•"/>
            </a:pPr>
            <a:r>
              <a:rPr lang="en-US" sz="800" dirty="0"/>
              <a:t>Improve the quantity and quality of data available to 9-1-1 and responders</a:t>
            </a:r>
          </a:p>
          <a:p>
            <a:pPr>
              <a:lnSpc>
                <a:spcPct val="80000"/>
              </a:lnSpc>
            </a:pPr>
            <a:r>
              <a:rPr lang="en-US" sz="800" dirty="0"/>
              <a:t>IP/Standards Platform allows for:</a:t>
            </a:r>
          </a:p>
          <a:p>
            <a:pPr>
              <a:lnSpc>
                <a:spcPct val="80000"/>
              </a:lnSpc>
            </a:pPr>
            <a:r>
              <a:rPr lang="en-US" sz="800" dirty="0"/>
              <a:t>Easier integration of disparate systems</a:t>
            </a:r>
          </a:p>
          <a:p>
            <a:pPr lvl="1">
              <a:lnSpc>
                <a:spcPct val="80000"/>
              </a:lnSpc>
            </a:pPr>
            <a:r>
              <a:rPr lang="en-US" sz="800" dirty="0"/>
              <a:t>NCIC, LETS, CAD, Radio, Video, Phone, and ??? all on one IP platform</a:t>
            </a:r>
          </a:p>
          <a:p>
            <a:pPr>
              <a:lnSpc>
                <a:spcPct val="80000"/>
              </a:lnSpc>
            </a:pPr>
            <a:r>
              <a:rPr lang="en-US" sz="800" dirty="0"/>
              <a:t>Improved Data connections: </a:t>
            </a:r>
          </a:p>
          <a:p>
            <a:pPr lvl="1">
              <a:lnSpc>
                <a:spcPct val="80000"/>
              </a:lnSpc>
            </a:pPr>
            <a:r>
              <a:rPr lang="en-US" sz="800" dirty="0"/>
              <a:t>Potentially anywhere there is a network connection </a:t>
            </a:r>
          </a:p>
          <a:p>
            <a:pPr lvl="1">
              <a:lnSpc>
                <a:spcPct val="80000"/>
              </a:lnSpc>
            </a:pPr>
            <a:r>
              <a:rPr lang="en-US" sz="800" dirty="0"/>
              <a:t>Faster call set up times (Mbps versus Kbps) and faster call completion due to higher bandwidth and modern signaling protocols (NG9-1-1 goal is 2 seconds from last keypress to ring at PSAP)</a:t>
            </a:r>
          </a:p>
          <a:p>
            <a:pPr lvl="1">
              <a:lnSpc>
                <a:spcPct val="80000"/>
              </a:lnSpc>
            </a:pPr>
            <a:r>
              <a:rPr lang="en-US" sz="800" dirty="0"/>
              <a:t>Lose the delay created by CAMA trunk call set up</a:t>
            </a:r>
          </a:p>
          <a:p>
            <a:pPr>
              <a:lnSpc>
                <a:spcPct val="80000"/>
              </a:lnSpc>
            </a:pPr>
            <a:r>
              <a:rPr lang="en-US" sz="800" dirty="0"/>
              <a:t>Less expensive connections from the carriers </a:t>
            </a:r>
          </a:p>
          <a:p>
            <a:pPr>
              <a:lnSpc>
                <a:spcPct val="80000"/>
              </a:lnSpc>
            </a:pPr>
            <a:r>
              <a:rPr lang="en-US" sz="800" dirty="0"/>
              <a:t>NG9-1-1 will support direct connections by enterprise to the ESInet from the initial deployment.  “Secured” connections are possible, but calls can arrive from the Internet.  We need to tell people that, but also say that there are firewalls and other border control functions to mitigate attack, and ultimately, it can be turned off if we need to do that. </a:t>
            </a:r>
          </a:p>
          <a:p>
            <a:pPr>
              <a:lnSpc>
                <a:spcPct val="80000"/>
              </a:lnSpc>
            </a:pPr>
            <a:r>
              <a:rPr lang="en-US" sz="800" dirty="0"/>
              <a:t>Improved redundancy everywhere if implemented correctly</a:t>
            </a:r>
          </a:p>
          <a:p>
            <a:pPr lvl="1">
              <a:lnSpc>
                <a:spcPct val="80000"/>
              </a:lnSpc>
            </a:pPr>
            <a:r>
              <a:rPr lang="en-US" sz="800" dirty="0"/>
              <a:t>Border Gateway Protocol peering with multiple carriers</a:t>
            </a:r>
          </a:p>
          <a:p>
            <a:pPr>
              <a:lnSpc>
                <a:spcPct val="80000"/>
              </a:lnSpc>
            </a:pPr>
            <a:r>
              <a:rPr lang="en-US" sz="800" dirty="0"/>
              <a:t>Improved reliability through inherent capability of IP networks to automatically reroute around failures.  Experience shows that well engineered IP networks allow communications when other kinds of networks fail, and the reliability is achieved at modest cost and complexity </a:t>
            </a:r>
          </a:p>
          <a:p>
            <a:pPr>
              <a:lnSpc>
                <a:spcPct val="80000"/>
              </a:lnSpc>
            </a:pPr>
            <a:r>
              <a:rPr lang="en-US" sz="800" dirty="0"/>
              <a:t>Employees can answer calls anywhere there’s a network</a:t>
            </a:r>
          </a:p>
          <a:p>
            <a:pPr lvl="1">
              <a:lnSpc>
                <a:spcPct val="80000"/>
              </a:lnSpc>
            </a:pPr>
            <a:r>
              <a:rPr lang="en-US" sz="800" dirty="0"/>
              <a:t>Call takers that can’t get in during snowstorms</a:t>
            </a:r>
          </a:p>
          <a:p>
            <a:pPr lvl="1">
              <a:lnSpc>
                <a:spcPct val="80000"/>
              </a:lnSpc>
            </a:pPr>
            <a:r>
              <a:rPr lang="en-US" sz="800" dirty="0"/>
              <a:t>Call centers can be moved quickly to another location with network connectivity.</a:t>
            </a:r>
          </a:p>
          <a:p>
            <a:pPr lvl="1">
              <a:lnSpc>
                <a:spcPct val="80000"/>
              </a:lnSpc>
            </a:pPr>
            <a:r>
              <a:rPr lang="en-US" sz="800" dirty="0"/>
              <a:t>Don’t need carrier circuits to redirect.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0DC4-1673-42C8-B2F9-8D96E602F144}" type="slidenum">
              <a:rPr lang="en-US"/>
              <a:pPr/>
              <a:t>22</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5" name="Rectangle 1027"/>
          <p:cNvSpPr>
            <a:spLocks noChangeArrowheads="1"/>
          </p:cNvSpPr>
          <p:nvPr/>
        </p:nvSpPr>
        <p:spPr bwMode="auto">
          <a:xfrm>
            <a:off x="685800" y="2209800"/>
            <a:ext cx="8456613" cy="1143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6" name="Rectangle 1033"/>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kumimoji="1" lang="en-US" b="0" dirty="0">
              <a:latin typeface="Times New Roman" pitchFamily="-109" charset="0"/>
            </a:endParaRPr>
          </a:p>
        </p:txBody>
      </p:sp>
      <p:sp>
        <p:nvSpPr>
          <p:cNvPr id="442372" name="Rectangle 1028"/>
          <p:cNvSpPr>
            <a:spLocks noGrp="1" noChangeArrowheads="1"/>
          </p:cNvSpPr>
          <p:nvPr>
            <p:ph type="ctrTitle" sz="quarter"/>
          </p:nvPr>
        </p:nvSpPr>
        <p:spPr>
          <a:xfrm>
            <a:off x="685800" y="2209800"/>
            <a:ext cx="6934200" cy="1143000"/>
          </a:xfrm>
        </p:spPr>
        <p:txBody>
          <a:bodyPr/>
          <a:lstStyle>
            <a:lvl1pPr>
              <a:defRPr/>
            </a:lvl1pPr>
          </a:lstStyle>
          <a:p>
            <a:endParaRPr lang="en-US" dirty="0"/>
          </a:p>
        </p:txBody>
      </p:sp>
      <p:sp>
        <p:nvSpPr>
          <p:cNvPr id="442373" name="Rectangle 1029"/>
          <p:cNvSpPr>
            <a:spLocks noGrp="1" noChangeArrowheads="1"/>
          </p:cNvSpPr>
          <p:nvPr>
            <p:ph type="subTitle" sz="quarter" idx="1" hasCustomPrompt="1"/>
          </p:nvPr>
        </p:nvSpPr>
        <p:spPr>
          <a:xfrm>
            <a:off x="2057400" y="4114800"/>
            <a:ext cx="6400800" cy="1752600"/>
          </a:xfrm>
        </p:spPr>
        <p:txBody>
          <a:bodyPr/>
          <a:lstStyle>
            <a:lvl1pPr marL="0" indent="0" algn="l">
              <a:buFont typeface="Wingdings" pitchFamily="2" charset="2"/>
              <a:buNone/>
              <a:defRPr b="0">
                <a:latin typeface="+mn-lt"/>
              </a:defRPr>
            </a:lvl1pPr>
          </a:lstStyle>
          <a:p>
            <a:r>
              <a:rPr lang="en-US" dirty="0"/>
              <a:t>Click to add subtitle and date</a:t>
            </a:r>
          </a:p>
        </p:txBody>
      </p:sp>
      <p:sp>
        <p:nvSpPr>
          <p:cNvPr id="10" name="Rectangle 1032"/>
          <p:cNvSpPr>
            <a:spLocks noGrp="1" noChangeArrowheads="1"/>
          </p:cNvSpPr>
          <p:nvPr>
            <p:ph type="sldNum" sz="quarter" idx="11"/>
          </p:nvPr>
        </p:nvSpPr>
        <p:spPr>
          <a:xfrm>
            <a:off x="914400" y="6096000"/>
            <a:ext cx="1143000" cy="457200"/>
          </a:xfrm>
        </p:spPr>
        <p:txBody>
          <a:bodyPr/>
          <a:lstStyle>
            <a:lvl1pPr>
              <a:defRPr/>
            </a:lvl1pPr>
          </a:lstStyle>
          <a:p>
            <a:pPr>
              <a:defRPr/>
            </a:pPr>
            <a:fld id="{4745874C-BB32-4A75-90CF-C31BFEC46709}" type="slidenum">
              <a:rPr lang="en-US"/>
              <a:pPr>
                <a:defRPr/>
              </a:pPr>
              <a:t>‹#›</a:t>
            </a:fld>
            <a:endParaRPr lang="en-US" dirty="0"/>
          </a:p>
        </p:txBody>
      </p:sp>
      <p:pic>
        <p:nvPicPr>
          <p:cNvPr id="13" name="Picture 1034" descr="Fed_log2"/>
          <p:cNvPicPr>
            <a:picLocks noChangeAspect="1" noChangeArrowheads="1"/>
          </p:cNvPicPr>
          <p:nvPr userDrawn="1"/>
        </p:nvPicPr>
        <p:blipFill>
          <a:blip r:embed="rId2" cstate="print"/>
          <a:srcRect/>
          <a:stretch>
            <a:fillRect/>
          </a:stretch>
        </p:blipFill>
        <p:spPr bwMode="auto">
          <a:xfrm>
            <a:off x="7269189" y="5943601"/>
            <a:ext cx="1311222" cy="817562"/>
          </a:xfrm>
          <a:prstGeom prst="rect">
            <a:avLst/>
          </a:prstGeom>
          <a:noFill/>
          <a:ln w="9525">
            <a:noFill/>
            <a:miter lim="800000"/>
            <a:headEnd/>
            <a:tailEnd/>
          </a:ln>
        </p:spPr>
      </p:pic>
      <p:sp>
        <p:nvSpPr>
          <p:cNvPr id="14" name="TextBox 13"/>
          <p:cNvSpPr txBox="1"/>
          <p:nvPr userDrawn="1"/>
        </p:nvSpPr>
        <p:spPr>
          <a:xfrm>
            <a:off x="3200400" y="6019801"/>
            <a:ext cx="4114800" cy="615553"/>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2000" b="0" dirty="0"/>
              <a:t>Federal Engineering, Inc.</a:t>
            </a:r>
            <a:endParaRPr lang="en-US" sz="2000" b="0" baseline="30000" dirty="0"/>
          </a:p>
          <a:p>
            <a:pPr algn="r">
              <a:defRPr/>
            </a:pPr>
            <a:r>
              <a:rPr lang="en-US" sz="1400" b="0" i="1" dirty="0">
                <a:latin typeface="+mj-lt"/>
              </a:rPr>
              <a:t>“Unleashing the Power of Technology”</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43000"/>
          </a:xfrm>
        </p:spPr>
        <p:txBody>
          <a:bodyPr/>
          <a:lstStyle/>
          <a:p>
            <a:r>
              <a:rPr lang="en-US" dirty="0"/>
              <a:t>Click to edit Master title style</a:t>
            </a:r>
          </a:p>
        </p:txBody>
      </p:sp>
      <p:sp>
        <p:nvSpPr>
          <p:cNvPr id="3" name="Text Placeholder 2"/>
          <p:cNvSpPr>
            <a:spLocks noGrp="1"/>
          </p:cNvSpPr>
          <p:nvPr>
            <p:ph type="body" sz="half" idx="1"/>
          </p:nvPr>
        </p:nvSpPr>
        <p:spPr>
          <a:xfrm>
            <a:off x="685800" y="1600200"/>
            <a:ext cx="3810000" cy="4114800"/>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10000" cy="4114800"/>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45AF2042-90F5-4E66-AB45-8B141742C53A}"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p:txBody>
          <a:bodyPr/>
          <a:lstStyle>
            <a:lvl1pPr>
              <a:defRPr/>
            </a:lvl1pPr>
          </a:lstStyle>
          <a:p>
            <a:pPr>
              <a:defRPr/>
            </a:pPr>
            <a:fld id="{A1190265-99A9-4C69-A75A-72FAA9245A4E}"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47963"/>
            <a:ext cx="7772400" cy="1362075"/>
          </a:xfrm>
        </p:spPr>
        <p:txBody>
          <a:bodyPr anchor="t"/>
          <a:lstStyle>
            <a:lvl1pPr algn="l">
              <a:defRPr sz="4000" b="1" cap="all">
                <a:solidFill>
                  <a:srgbClr val="9D9D9D"/>
                </a:solidFill>
              </a:defRPr>
            </a:lvl1pPr>
          </a:lstStyle>
          <a:p>
            <a:r>
              <a:rPr lang="en-US" dirty="0"/>
              <a:t>Click to edit Master title style</a:t>
            </a:r>
          </a:p>
        </p:txBody>
      </p:sp>
      <p:sp>
        <p:nvSpPr>
          <p:cNvPr id="3" name="Text Placeholder 2"/>
          <p:cNvSpPr>
            <a:spLocks noGrp="1"/>
          </p:cNvSpPr>
          <p:nvPr>
            <p:ph type="body" idx="1"/>
          </p:nvPr>
        </p:nvSpPr>
        <p:spPr>
          <a:xfrm>
            <a:off x="762000" y="4114800"/>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E5940E1-286B-45FD-854B-9672FE6D59F2}"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43000"/>
          </a:xfrm>
        </p:spPr>
        <p:txBody>
          <a:bodyPr/>
          <a:lstStyle/>
          <a:p>
            <a:r>
              <a:rPr lang="en-US" dirty="0"/>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10000" cy="41148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8A08654E-1046-45E9-B6B2-8021CC9D224A}"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
        <p:nvSpPr>
          <p:cNvPr id="8" name="Rectangle 10"/>
          <p:cNvSpPr>
            <a:spLocks noGrp="1" noChangeArrowheads="1"/>
          </p:cNvSpPr>
          <p:nvPr>
            <p:ph type="sldNum" sz="quarter" idx="11"/>
          </p:nvPr>
        </p:nvSpPr>
        <p:spPr/>
        <p:txBody>
          <a:bodyPr/>
          <a:lstStyle>
            <a:lvl1pPr>
              <a:defRPr/>
            </a:lvl1pPr>
          </a:lstStyle>
          <a:p>
            <a:pPr>
              <a:defRPr/>
            </a:pPr>
            <a:fld id="{B3FCE737-A03D-4936-98CC-E06A3AB39157}" type="slidenum">
              <a:rPr lang="en-US"/>
              <a:pPr>
                <a:defRPr/>
              </a:pPr>
              <a:t>‹#›</a:t>
            </a:fld>
            <a:endParaRPr lang="en-US" dirty="0"/>
          </a:p>
        </p:txBody>
      </p:sp>
      <p:sp>
        <p:nvSpPr>
          <p:cNvPr id="10" name="Rectangle 5"/>
          <p:cNvSpPr>
            <a:spLocks noChangeArrowheads="1"/>
          </p:cNvSpPr>
          <p:nvPr userDrawn="1"/>
        </p:nvSpPr>
        <p:spPr bwMode="auto">
          <a:xfrm>
            <a:off x="763588" y="457200"/>
            <a:ext cx="8380412"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2" name="Title 1"/>
          <p:cNvSpPr>
            <a:spLocks noGrp="1"/>
          </p:cNvSpPr>
          <p:nvPr>
            <p:ph type="title"/>
          </p:nvPr>
        </p:nvSpPr>
        <p:spPr>
          <a:xfrm>
            <a:off x="457200" y="304800"/>
            <a:ext cx="7239000" cy="1143000"/>
          </a:xfrm>
        </p:spPr>
        <p:txBody>
          <a:bodyPr/>
          <a:lstStyle>
            <a:lvl1pPr>
              <a:defRPr/>
            </a:lvl1pPr>
          </a:lstStyle>
          <a:p>
            <a:r>
              <a:rPr lang="en-US" dirty="0"/>
              <a:t>Click to edit Master title style</a:t>
            </a:r>
          </a:p>
        </p:txBody>
      </p:sp>
      <p:sp>
        <p:nvSpPr>
          <p:cNvPr id="14" name="TextBox 13"/>
          <p:cNvSpPr txBox="1"/>
          <p:nvPr userDrawn="1"/>
        </p:nvSpPr>
        <p:spPr>
          <a:xfrm>
            <a:off x="7620000" y="457200"/>
            <a:ext cx="1524000" cy="830997"/>
          </a:xfrm>
          <a:prstGeom prst="rect">
            <a:avLst/>
          </a:prstGeom>
          <a:noFill/>
        </p:spPr>
        <p:txBody>
          <a:bodyPr wrap="square" rtlCol="0">
            <a:spAutoFit/>
          </a:bodyPr>
          <a:lstStyle/>
          <a:p>
            <a:r>
              <a:rPr lang="en-US" sz="1200" dirty="0"/>
              <a:t>Replace this text box with client logo if desired or delete if not used.</a:t>
            </a:r>
          </a:p>
        </p:txBody>
      </p:sp>
      <p:pic>
        <p:nvPicPr>
          <p:cNvPr id="13" name="Picture 1034" descr="Fed_log2"/>
          <p:cNvPicPr>
            <a:picLocks noChangeAspect="1" noChangeArrowheads="1"/>
          </p:cNvPicPr>
          <p:nvPr userDrawn="1"/>
        </p:nvPicPr>
        <p:blipFill>
          <a:blip r:embed="rId2" cstate="print"/>
          <a:srcRect/>
          <a:stretch>
            <a:fillRect/>
          </a:stretch>
        </p:blipFill>
        <p:spPr bwMode="auto">
          <a:xfrm>
            <a:off x="7391400" y="6019800"/>
            <a:ext cx="1066800" cy="665163"/>
          </a:xfrm>
          <a:prstGeom prst="rect">
            <a:avLst/>
          </a:prstGeom>
          <a:noFill/>
          <a:ln w="9525">
            <a:noFill/>
            <a:miter lim="800000"/>
            <a:headEnd/>
            <a:tailEnd/>
          </a:ln>
        </p:spPr>
      </p:pic>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fld id="{8A73C432-4E7D-4CE0-8750-AE6A92674F26}"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fld id="{BEEC354E-E313-492B-97B7-5D5FEA4BF0A3}" type="slidenum">
              <a:rPr lang="en-US"/>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990600"/>
          </a:xfrm>
        </p:spPr>
        <p:txBody>
          <a:bodyPr anchor="ctr" anchorCtr="0"/>
          <a:lstStyle>
            <a:lvl1pPr algn="l">
              <a:defRPr sz="4000" b="1"/>
            </a:lvl1pPr>
          </a:lstStyle>
          <a:p>
            <a:r>
              <a:rPr lang="en-US" dirty="0"/>
              <a:t>Click to edit Master title style</a:t>
            </a:r>
          </a:p>
        </p:txBody>
      </p:sp>
      <p:sp>
        <p:nvSpPr>
          <p:cNvPr id="3" name="Content Placeholder 2"/>
          <p:cNvSpPr>
            <a:spLocks noGrp="1"/>
          </p:cNvSpPr>
          <p:nvPr>
            <p:ph idx="1"/>
          </p:nvPr>
        </p:nvSpPr>
        <p:spPr>
          <a:xfrm>
            <a:off x="3575050" y="1676400"/>
            <a:ext cx="5111750" cy="4449763"/>
          </a:xfrm>
        </p:spPr>
        <p:txBody>
          <a:bodyPr/>
          <a:lstStyle>
            <a:lvl1pPr>
              <a:defRPr sz="26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76400"/>
            <a:ext cx="3124200" cy="44497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EA5071AC-B3BF-4C92-B3B6-DFD43740F61F}"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solidFill>
                  <a:srgbClr val="9D9D9D"/>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7968090D-4ECA-46A2-A612-508325AB0F88}"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1027" name="Rectangle 3"/>
          <p:cNvSpPr>
            <a:spLocks noChangeArrowheads="1"/>
          </p:cNvSpPr>
          <p:nvPr/>
        </p:nvSpPr>
        <p:spPr bwMode="auto">
          <a:xfrm>
            <a:off x="153988" y="1447800"/>
            <a:ext cx="4724400" cy="152400"/>
          </a:xfrm>
          <a:prstGeom prst="rect">
            <a:avLst/>
          </a:prstGeom>
          <a:solidFill>
            <a:schemeClr val="accent1">
              <a:alpha val="50000"/>
            </a:schemeClr>
          </a:solidFill>
          <a:ln w="9525">
            <a:noFill/>
            <a:miter lim="800000"/>
            <a:headEnd/>
            <a:tailEnd/>
          </a:ln>
          <a:effectLst/>
        </p:spPr>
        <p:txBody>
          <a:bodyPr/>
          <a:lstStyle/>
          <a:p>
            <a:pPr>
              <a:defRPr/>
            </a:pPr>
            <a:endParaRPr kumimoji="1" lang="en-US" b="0" dirty="0">
              <a:latin typeface="Times New Roman" pitchFamily="-109"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1029" name="Rectangle 5"/>
          <p:cNvSpPr>
            <a:spLocks noChangeArrowheads="1"/>
          </p:cNvSpPr>
          <p:nvPr/>
        </p:nvSpPr>
        <p:spPr bwMode="auto">
          <a:xfrm>
            <a:off x="763588" y="457200"/>
            <a:ext cx="8380412"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1030" name="Rectangle 6"/>
          <p:cNvSpPr>
            <a:spLocks noGrp="1" noChangeArrowheads="1"/>
          </p:cNvSpPr>
          <p:nvPr>
            <p:ph type="title"/>
          </p:nvPr>
        </p:nvSpPr>
        <p:spPr bwMode="auto">
          <a:xfrm>
            <a:off x="457200" y="304800"/>
            <a:ext cx="7315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1" name="Rectangle 7"/>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3" name="Rectangle 9"/>
          <p:cNvSpPr>
            <a:spLocks noGrp="1" noChangeArrowheads="1"/>
          </p:cNvSpPr>
          <p:nvPr>
            <p:ph type="ftr" sz="quarter" idx="3"/>
          </p:nvPr>
        </p:nvSpPr>
        <p:spPr bwMode="auto">
          <a:xfrm>
            <a:off x="4572000" y="6172200"/>
            <a:ext cx="1524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0">
                <a:latin typeface="+mn-lt"/>
              </a:defRPr>
            </a:lvl1pPr>
          </a:lstStyle>
          <a:p>
            <a:pPr>
              <a:defRPr/>
            </a:pPr>
            <a:endParaRPr lang="en-US" dirty="0"/>
          </a:p>
        </p:txBody>
      </p:sp>
      <p:sp>
        <p:nvSpPr>
          <p:cNvPr id="1034" name="Rectangle 10"/>
          <p:cNvSpPr>
            <a:spLocks noGrp="1" noChangeArrowheads="1"/>
          </p:cNvSpPr>
          <p:nvPr>
            <p:ph type="sldNum" sz="quarter" idx="4"/>
          </p:nvPr>
        </p:nvSpPr>
        <p:spPr bwMode="auto">
          <a:xfrm>
            <a:off x="6096000" y="6172200"/>
            <a:ext cx="1143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atin typeface="+mn-lt"/>
              </a:defRPr>
            </a:lvl1pPr>
          </a:lstStyle>
          <a:p>
            <a:pPr>
              <a:defRPr/>
            </a:pPr>
            <a:fld id="{DD4D7533-66F5-437F-8066-15935D06EF3C}" type="slidenum">
              <a:rPr lang="en-US" smtClean="0"/>
              <a:pPr>
                <a:defRPr/>
              </a:pPr>
              <a:t>‹#›</a:t>
            </a:fld>
            <a:endParaRPr lang="en-US" dirty="0"/>
          </a:p>
        </p:txBody>
      </p:sp>
      <p:pic>
        <p:nvPicPr>
          <p:cNvPr id="11" name="Picture 1034" descr="Fed_log2"/>
          <p:cNvPicPr>
            <a:picLocks noChangeAspect="1" noChangeArrowheads="1"/>
          </p:cNvPicPr>
          <p:nvPr userDrawn="1"/>
        </p:nvPicPr>
        <p:blipFill>
          <a:blip r:embed="rId12" cstate="print"/>
          <a:srcRect/>
          <a:stretch>
            <a:fillRect/>
          </a:stretch>
        </p:blipFill>
        <p:spPr bwMode="auto">
          <a:xfrm>
            <a:off x="7391400" y="6019800"/>
            <a:ext cx="1066800" cy="6651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01" r:id="rId1"/>
    <p:sldLayoutId id="2147484302" r:id="rId2"/>
    <p:sldLayoutId id="2147484291" r:id="rId3"/>
    <p:sldLayoutId id="2147484292" r:id="rId4"/>
    <p:sldLayoutId id="2147484303" r:id="rId5"/>
    <p:sldLayoutId id="2147484293" r:id="rId6"/>
    <p:sldLayoutId id="2147484294" r:id="rId7"/>
    <p:sldLayoutId id="2147484295" r:id="rId8"/>
    <p:sldLayoutId id="2147484296" r:id="rId9"/>
    <p:sldLayoutId id="2147484299" r:id="rId10"/>
  </p:sldLayoutIdLst>
  <p:transition spd="slow">
    <p:fade/>
  </p:transition>
  <p:hf hdr="0" ftr="0" dt="0"/>
  <p:txStyles>
    <p:titleStyle>
      <a:lvl1pPr algn="l" rtl="0" eaLnBrk="0" fontAlgn="base" hangingPunct="0">
        <a:spcBef>
          <a:spcPct val="0"/>
        </a:spcBef>
        <a:spcAft>
          <a:spcPct val="0"/>
        </a:spcAft>
        <a:defRPr sz="4000" b="1" i="1" baseline="0">
          <a:solidFill>
            <a:srgbClr val="9D9D9D"/>
          </a:solidFill>
          <a:effectLst>
            <a:outerShdw blurRad="38100" dist="38100" dir="2700000" algn="tl">
              <a:srgbClr val="000000"/>
            </a:outerShdw>
          </a:effectLst>
          <a:latin typeface="Arial Narrow" pitchFamily="34" charset="0"/>
          <a:ea typeface="ＭＳ Ｐゴシック" pitchFamily="-109" charset="-128"/>
          <a:cs typeface="Arial Narrow" pitchFamily="34"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2800" b="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Char char="•"/>
        <a:defRPr sz="18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kkaizumi@fedeng.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D96E-6D47-46FF-AE5E-F71F685623E2}"/>
              </a:ext>
            </a:extLst>
          </p:cNvPr>
          <p:cNvSpPr>
            <a:spLocks noGrp="1"/>
          </p:cNvSpPr>
          <p:nvPr>
            <p:ph type="ctrTitle" sz="quarter"/>
          </p:nvPr>
        </p:nvSpPr>
        <p:spPr/>
        <p:txBody>
          <a:bodyPr/>
          <a:lstStyle/>
          <a:p>
            <a:r>
              <a:rPr lang="en-US" dirty="0"/>
              <a:t>State of Montana</a:t>
            </a:r>
            <a:br>
              <a:rPr lang="en-US" dirty="0"/>
            </a:br>
            <a:r>
              <a:rPr lang="en-US" sz="2400" dirty="0"/>
              <a:t>Statewide 9-1-1 Plan Project</a:t>
            </a:r>
          </a:p>
        </p:txBody>
      </p:sp>
      <p:sp>
        <p:nvSpPr>
          <p:cNvPr id="3" name="Subtitle 2">
            <a:extLst>
              <a:ext uri="{FF2B5EF4-FFF2-40B4-BE49-F238E27FC236}">
                <a16:creationId xmlns:a16="http://schemas.microsoft.com/office/drawing/2014/main" id="{5C7359C2-3938-40C0-B92B-3BA2062A721F}"/>
              </a:ext>
            </a:extLst>
          </p:cNvPr>
          <p:cNvSpPr>
            <a:spLocks noGrp="1"/>
          </p:cNvSpPr>
          <p:nvPr>
            <p:ph type="subTitle" sz="quarter" idx="1"/>
          </p:nvPr>
        </p:nvSpPr>
        <p:spPr>
          <a:xfrm>
            <a:off x="2057400" y="4114800"/>
            <a:ext cx="3962400" cy="1752600"/>
          </a:xfrm>
        </p:spPr>
        <p:txBody>
          <a:bodyPr/>
          <a:lstStyle/>
          <a:p>
            <a:r>
              <a:rPr lang="en-US" dirty="0"/>
              <a:t>Town Hall Meeting</a:t>
            </a:r>
          </a:p>
          <a:p>
            <a:r>
              <a:rPr lang="en-US" dirty="0"/>
              <a:t>December 3</a:t>
            </a:r>
            <a:r>
              <a:rPr lang="en-US" baseline="30000" dirty="0"/>
              <a:t>rd</a:t>
            </a:r>
            <a:r>
              <a:rPr lang="en-US" dirty="0"/>
              <a:t>, 2018</a:t>
            </a:r>
          </a:p>
        </p:txBody>
      </p:sp>
      <p:sp>
        <p:nvSpPr>
          <p:cNvPr id="5" name="Subtitle 2">
            <a:extLst>
              <a:ext uri="{FF2B5EF4-FFF2-40B4-BE49-F238E27FC236}">
                <a16:creationId xmlns:a16="http://schemas.microsoft.com/office/drawing/2014/main" id="{B8BA60B7-F691-4021-8140-E301223359A9}"/>
              </a:ext>
            </a:extLst>
          </p:cNvPr>
          <p:cNvSpPr txBox="1">
            <a:spLocks/>
          </p:cNvSpPr>
          <p:nvPr/>
        </p:nvSpPr>
        <p:spPr bwMode="auto">
          <a:xfrm>
            <a:off x="6324600" y="3657600"/>
            <a:ext cx="23622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80000"/>
              <a:buFont typeface="Wingdings" pitchFamily="2" charset="2"/>
              <a:buNone/>
              <a:defRPr sz="2800" b="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Char char="•"/>
              <a:defRPr sz="18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a:lstStyle>
          <a:p>
            <a:endParaRPr lang="en-US" kern="0" dirty="0"/>
          </a:p>
        </p:txBody>
      </p:sp>
      <p:pic>
        <p:nvPicPr>
          <p:cNvPr id="10" name="Picture 9" descr="Image result">
            <a:extLst>
              <a:ext uri="{FF2B5EF4-FFF2-40B4-BE49-F238E27FC236}">
                <a16:creationId xmlns:a16="http://schemas.microsoft.com/office/drawing/2014/main" id="{1FCD0843-4A1F-4B5A-8DB1-B561ECE931D6}"/>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209800"/>
            <a:ext cx="1295400" cy="1143000"/>
          </a:xfrm>
          <a:prstGeom prst="rect">
            <a:avLst/>
          </a:prstGeom>
          <a:noFill/>
          <a:ln>
            <a:noFill/>
          </a:ln>
        </p:spPr>
      </p:pic>
    </p:spTree>
    <p:extLst>
      <p:ext uri="{BB962C8B-B14F-4D97-AF65-F5344CB8AC3E}">
        <p14:creationId xmlns:p14="http://schemas.microsoft.com/office/powerpoint/2010/main" val="13317733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2362200"/>
            <a:ext cx="7772400" cy="2667000"/>
          </a:xfrm>
        </p:spPr>
        <p:txBody>
          <a:bodyPr/>
          <a:lstStyle/>
          <a:p>
            <a:r>
              <a:rPr lang="en-US" sz="2400" dirty="0"/>
              <a:t>PSAP Needs Assessment</a:t>
            </a:r>
          </a:p>
          <a:p>
            <a:pPr lvl="1"/>
            <a:r>
              <a:rPr lang="en-US" sz="2000" dirty="0"/>
              <a:t>Identify required technology, hardware, and software upgrades necessary for PSAP to become NG9-1-1 capable and develop transition strategies and recommendations for each PSAP</a:t>
            </a:r>
          </a:p>
          <a:p>
            <a:pPr lvl="1"/>
            <a:endParaRPr lang="en-US" sz="1000" dirty="0"/>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10</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99353685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2209800"/>
            <a:ext cx="7772400" cy="2362200"/>
          </a:xfrm>
        </p:spPr>
        <p:txBody>
          <a:bodyPr/>
          <a:lstStyle/>
          <a:p>
            <a:r>
              <a:rPr lang="en-US" sz="2400" dirty="0"/>
              <a:t>NG9-1-1/ESInet Design and Implementation Plan</a:t>
            </a:r>
          </a:p>
          <a:p>
            <a:pPr lvl="1"/>
            <a:r>
              <a:rPr lang="en-US" sz="2000" dirty="0"/>
              <a:t>Develop and validate ESInet requirements</a:t>
            </a:r>
          </a:p>
          <a:p>
            <a:pPr lvl="1"/>
            <a:r>
              <a:rPr lang="en-US" sz="2000" dirty="0"/>
              <a:t>Develop and present recommended requirements, designs and implementation plans for a statewide ESInet</a:t>
            </a:r>
          </a:p>
          <a:p>
            <a:pPr lvl="1"/>
            <a:endParaRPr lang="en-US" sz="1000" i="1" dirty="0"/>
          </a:p>
          <a:p>
            <a:pPr marL="0" indent="0">
              <a:buNone/>
            </a:pPr>
            <a:endParaRPr lang="en-US" sz="2400" dirty="0"/>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11</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98610911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419A-FAAE-449C-9BAE-A51BB86C0653}"/>
              </a:ext>
            </a:extLst>
          </p:cNvPr>
          <p:cNvSpPr>
            <a:spLocks noGrp="1"/>
          </p:cNvSpPr>
          <p:nvPr>
            <p:ph type="title"/>
          </p:nvPr>
        </p:nvSpPr>
        <p:spPr/>
        <p:txBody>
          <a:bodyPr/>
          <a:lstStyle/>
          <a:p>
            <a:r>
              <a:rPr lang="en-US" dirty="0"/>
              <a:t>Project Milestones</a:t>
            </a:r>
          </a:p>
        </p:txBody>
      </p:sp>
      <p:graphicFrame>
        <p:nvGraphicFramePr>
          <p:cNvPr id="6" name="Content Placeholder 5">
            <a:extLst>
              <a:ext uri="{FF2B5EF4-FFF2-40B4-BE49-F238E27FC236}">
                <a16:creationId xmlns:a16="http://schemas.microsoft.com/office/drawing/2014/main" id="{3E4434E6-3645-4609-ABCC-3E795C0E3DC9}"/>
              </a:ext>
            </a:extLst>
          </p:cNvPr>
          <p:cNvGraphicFramePr>
            <a:graphicFrameLocks noGrp="1"/>
          </p:cNvGraphicFramePr>
          <p:nvPr>
            <p:ph idx="1"/>
            <p:extLst>
              <p:ext uri="{D42A27DB-BD31-4B8C-83A1-F6EECF244321}">
                <p14:modId xmlns:p14="http://schemas.microsoft.com/office/powerpoint/2010/main" val="738162237"/>
              </p:ext>
            </p:extLst>
          </p:nvPr>
        </p:nvGraphicFramePr>
        <p:xfrm>
          <a:off x="685800" y="1691861"/>
          <a:ext cx="7772400" cy="3629401"/>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926718338"/>
                    </a:ext>
                  </a:extLst>
                </a:gridCol>
                <a:gridCol w="228600">
                  <a:extLst>
                    <a:ext uri="{9D8B030D-6E8A-4147-A177-3AD203B41FA5}">
                      <a16:colId xmlns:a16="http://schemas.microsoft.com/office/drawing/2014/main" val="1848346822"/>
                    </a:ext>
                  </a:extLst>
                </a:gridCol>
                <a:gridCol w="2209800">
                  <a:extLst>
                    <a:ext uri="{9D8B030D-6E8A-4147-A177-3AD203B41FA5}">
                      <a16:colId xmlns:a16="http://schemas.microsoft.com/office/drawing/2014/main" val="1543487936"/>
                    </a:ext>
                  </a:extLst>
                </a:gridCol>
              </a:tblGrid>
              <a:tr h="431489">
                <a:tc>
                  <a:txBody>
                    <a:bodyPr/>
                    <a:lstStyle/>
                    <a:p>
                      <a:pPr algn="ctr"/>
                      <a:r>
                        <a:rPr lang="en-US" sz="1400" dirty="0"/>
                        <a:t>Milestone</a:t>
                      </a:r>
                    </a:p>
                  </a:txBody>
                  <a:tcPr/>
                </a:tc>
                <a:tc>
                  <a:txBody>
                    <a:bodyPr/>
                    <a:lstStyle/>
                    <a:p>
                      <a:pPr algn="ctr"/>
                      <a:endParaRPr lang="en-US" sz="1400" dirty="0"/>
                    </a:p>
                  </a:txBody>
                  <a:tcPr/>
                </a:tc>
                <a:tc>
                  <a:txBody>
                    <a:bodyPr/>
                    <a:lstStyle/>
                    <a:p>
                      <a:pPr algn="ctr"/>
                      <a:r>
                        <a:rPr lang="en-US" sz="1400" dirty="0"/>
                        <a:t>Timeline</a:t>
                      </a:r>
                    </a:p>
                  </a:txBody>
                  <a:tcPr/>
                </a:tc>
                <a:extLst>
                  <a:ext uri="{0D108BD9-81ED-4DB2-BD59-A6C34878D82A}">
                    <a16:rowId xmlns:a16="http://schemas.microsoft.com/office/drawing/2014/main" val="2889660060"/>
                  </a:ext>
                </a:extLst>
              </a:tr>
              <a:tr h="308811">
                <a:tc>
                  <a:txBody>
                    <a:bodyPr/>
                    <a:lstStyle/>
                    <a:p>
                      <a:r>
                        <a:rPr lang="en-US" sz="1200" dirty="0"/>
                        <a:t>Milestone 1: Completion of Project Plan and Communications Plan</a:t>
                      </a:r>
                    </a:p>
                  </a:txBody>
                  <a:tcPr/>
                </a:tc>
                <a:tc>
                  <a:txBody>
                    <a:bodyPr/>
                    <a:lstStyle/>
                    <a:p>
                      <a:pPr algn="ctr"/>
                      <a:endParaRPr lang="en-US" sz="1200" dirty="0"/>
                    </a:p>
                  </a:txBody>
                  <a:tcPr/>
                </a:tc>
                <a:tc>
                  <a:txBody>
                    <a:bodyPr/>
                    <a:lstStyle/>
                    <a:p>
                      <a:pPr algn="ctr"/>
                      <a:r>
                        <a:rPr lang="en-US" sz="1200" dirty="0">
                          <a:highlight>
                            <a:srgbClr val="FFFF00"/>
                          </a:highlight>
                        </a:rPr>
                        <a:t>November 27, 2018</a:t>
                      </a:r>
                    </a:p>
                  </a:txBody>
                  <a:tcPr/>
                </a:tc>
                <a:extLst>
                  <a:ext uri="{0D108BD9-81ED-4DB2-BD59-A6C34878D82A}">
                    <a16:rowId xmlns:a16="http://schemas.microsoft.com/office/drawing/2014/main" val="1462949210"/>
                  </a:ext>
                </a:extLst>
              </a:tr>
              <a:tr h="437300">
                <a:tc>
                  <a:txBody>
                    <a:bodyPr/>
                    <a:lstStyle/>
                    <a:p>
                      <a:r>
                        <a:rPr lang="en-US" sz="1200" dirty="0"/>
                        <a:t>Milestone 2A: Completion of First Half of Stakeholder Engagement</a:t>
                      </a:r>
                    </a:p>
                    <a:p>
                      <a:r>
                        <a:rPr lang="en-US" sz="1200" dirty="0"/>
                        <a:t>(PSAP surveys, town hall meetings &amp; PSAP visits/interviews)</a:t>
                      </a:r>
                    </a:p>
                  </a:txBody>
                  <a:tcPr/>
                </a:tc>
                <a:tc>
                  <a:txBody>
                    <a:bodyPr/>
                    <a:lstStyle/>
                    <a:p>
                      <a:pPr algn="ctr"/>
                      <a:endParaRPr lang="en-US" sz="1200" dirty="0"/>
                    </a:p>
                  </a:txBody>
                  <a:tcPr/>
                </a:tc>
                <a:tc>
                  <a:txBody>
                    <a:bodyPr/>
                    <a:lstStyle/>
                    <a:p>
                      <a:pPr algn="ctr"/>
                      <a:r>
                        <a:rPr lang="en-US" sz="1200" dirty="0">
                          <a:highlight>
                            <a:srgbClr val="FFFF00"/>
                          </a:highlight>
                        </a:rPr>
                        <a:t>January 8, 2019</a:t>
                      </a:r>
                    </a:p>
                  </a:txBody>
                  <a:tcPr/>
                </a:tc>
                <a:extLst>
                  <a:ext uri="{0D108BD9-81ED-4DB2-BD59-A6C34878D82A}">
                    <a16:rowId xmlns:a16="http://schemas.microsoft.com/office/drawing/2014/main" val="1053012155"/>
                  </a:ext>
                </a:extLst>
              </a:tr>
              <a:tr h="437300">
                <a:tc>
                  <a:txBody>
                    <a:bodyPr/>
                    <a:lstStyle/>
                    <a:p>
                      <a:r>
                        <a:rPr lang="en-US" sz="1200" dirty="0"/>
                        <a:t>Milestone 2B: Completion of Second Half of Stakeholder Engagement</a:t>
                      </a:r>
                    </a:p>
                    <a:p>
                      <a:r>
                        <a:rPr lang="en-US" sz="1200" dirty="0"/>
                        <a:t>(PSAP surveys, town hall meetings &amp; PSAP visits/interviews)</a:t>
                      </a:r>
                    </a:p>
                  </a:txBody>
                  <a:tcPr/>
                </a:tc>
                <a:tc>
                  <a:txBody>
                    <a:bodyPr/>
                    <a:lstStyle/>
                    <a:p>
                      <a:pPr algn="ctr"/>
                      <a:endParaRPr lang="en-US" sz="1200" dirty="0"/>
                    </a:p>
                  </a:txBody>
                  <a:tcPr/>
                </a:tc>
                <a:tc>
                  <a:txBody>
                    <a:bodyPr/>
                    <a:lstStyle/>
                    <a:p>
                      <a:pPr algn="ctr"/>
                      <a:r>
                        <a:rPr lang="en-US" sz="1200" dirty="0">
                          <a:highlight>
                            <a:srgbClr val="FFFF00"/>
                          </a:highlight>
                        </a:rPr>
                        <a:t>February 18, 2019</a:t>
                      </a:r>
                    </a:p>
                  </a:txBody>
                  <a:tcPr/>
                </a:tc>
                <a:extLst>
                  <a:ext uri="{0D108BD9-81ED-4DB2-BD59-A6C34878D82A}">
                    <a16:rowId xmlns:a16="http://schemas.microsoft.com/office/drawing/2014/main" val="2396251704"/>
                  </a:ext>
                </a:extLst>
              </a:tr>
              <a:tr h="380725">
                <a:tc>
                  <a:txBody>
                    <a:bodyPr/>
                    <a:lstStyle/>
                    <a:p>
                      <a:r>
                        <a:rPr lang="en-US" sz="1200" i="0" dirty="0"/>
                        <a:t>Milestone 3: PSAP Inventories</a:t>
                      </a:r>
                    </a:p>
                  </a:txBody>
                  <a:tcPr/>
                </a:tc>
                <a:tc>
                  <a:txBody>
                    <a:bodyPr/>
                    <a:lstStyle/>
                    <a:p>
                      <a:pPr algn="ctr"/>
                      <a:endParaRPr lang="en-US" sz="1200" dirty="0"/>
                    </a:p>
                  </a:txBody>
                  <a:tcPr/>
                </a:tc>
                <a:tc>
                  <a:txBody>
                    <a:bodyPr/>
                    <a:lstStyle/>
                    <a:p>
                      <a:pPr algn="ctr"/>
                      <a:r>
                        <a:rPr lang="en-US" sz="1200" dirty="0">
                          <a:highlight>
                            <a:srgbClr val="FFFF00"/>
                          </a:highlight>
                        </a:rPr>
                        <a:t>February 1, 2019</a:t>
                      </a:r>
                    </a:p>
                  </a:txBody>
                  <a:tcPr/>
                </a:tc>
                <a:extLst>
                  <a:ext uri="{0D108BD9-81ED-4DB2-BD59-A6C34878D82A}">
                    <a16:rowId xmlns:a16="http://schemas.microsoft.com/office/drawing/2014/main" val="3414250377"/>
                  </a:ext>
                </a:extLst>
              </a:tr>
              <a:tr h="380725">
                <a:tc>
                  <a:txBody>
                    <a:bodyPr/>
                    <a:lstStyle/>
                    <a:p>
                      <a:r>
                        <a:rPr lang="en-US" sz="1200" dirty="0"/>
                        <a:t>Milestone 4: ESInet Inventory</a:t>
                      </a:r>
                    </a:p>
                  </a:txBody>
                  <a:tcPr/>
                </a:tc>
                <a:tc>
                  <a:txBody>
                    <a:bodyPr/>
                    <a:lstStyle/>
                    <a:p>
                      <a:pPr algn="ctr"/>
                      <a:endParaRPr lang="en-US" sz="1200" dirty="0"/>
                    </a:p>
                  </a:txBody>
                  <a:tcPr/>
                </a:tc>
                <a:tc>
                  <a:txBody>
                    <a:bodyPr/>
                    <a:lstStyle/>
                    <a:p>
                      <a:pPr algn="ctr"/>
                      <a:r>
                        <a:rPr lang="en-US" sz="1200" dirty="0">
                          <a:highlight>
                            <a:srgbClr val="FFFF00"/>
                          </a:highlight>
                        </a:rPr>
                        <a:t>January 15, 2019</a:t>
                      </a:r>
                    </a:p>
                  </a:txBody>
                  <a:tcPr/>
                </a:tc>
                <a:extLst>
                  <a:ext uri="{0D108BD9-81ED-4DB2-BD59-A6C34878D82A}">
                    <a16:rowId xmlns:a16="http://schemas.microsoft.com/office/drawing/2014/main" val="1290393165"/>
                  </a:ext>
                </a:extLst>
              </a:tr>
              <a:tr h="380725">
                <a:tc>
                  <a:txBody>
                    <a:bodyPr/>
                    <a:lstStyle/>
                    <a:p>
                      <a:r>
                        <a:rPr lang="en-US" sz="1200" i="0" dirty="0"/>
                        <a:t>Milestone 5: NG9-1-1 Technology Standards and Requirements</a:t>
                      </a:r>
                    </a:p>
                  </a:txBody>
                  <a:tcPr/>
                </a:tc>
                <a:tc>
                  <a:txBody>
                    <a:bodyPr/>
                    <a:lstStyle/>
                    <a:p>
                      <a:pPr algn="ctr"/>
                      <a:endParaRPr lang="en-US" sz="1200" dirty="0"/>
                    </a:p>
                  </a:txBody>
                  <a:tcPr/>
                </a:tc>
                <a:tc>
                  <a:txBody>
                    <a:bodyPr/>
                    <a:lstStyle/>
                    <a:p>
                      <a:pPr algn="ctr"/>
                      <a:r>
                        <a:rPr lang="en-US" sz="1200" dirty="0">
                          <a:highlight>
                            <a:srgbClr val="FFFF00"/>
                          </a:highlight>
                        </a:rPr>
                        <a:t>April 9, 2019</a:t>
                      </a:r>
                    </a:p>
                  </a:txBody>
                  <a:tcPr/>
                </a:tc>
                <a:extLst>
                  <a:ext uri="{0D108BD9-81ED-4DB2-BD59-A6C34878D82A}">
                    <a16:rowId xmlns:a16="http://schemas.microsoft.com/office/drawing/2014/main" val="1265400548"/>
                  </a:ext>
                </a:extLst>
              </a:tr>
              <a:tr h="416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Milestone 6: PSAP Needs Assessments</a:t>
                      </a:r>
                    </a:p>
                  </a:txBody>
                  <a:tcPr/>
                </a:tc>
                <a:tc>
                  <a:txBody>
                    <a:bodyPr/>
                    <a:lstStyle/>
                    <a:p>
                      <a:pPr algn="ctr"/>
                      <a:endParaRPr lang="en-US" sz="1200" dirty="0"/>
                    </a:p>
                  </a:txBody>
                  <a:tcPr/>
                </a:tc>
                <a:tc>
                  <a:txBody>
                    <a:bodyPr/>
                    <a:lstStyle/>
                    <a:p>
                      <a:pPr algn="ctr"/>
                      <a:r>
                        <a:rPr lang="en-US" sz="1200" dirty="0">
                          <a:highlight>
                            <a:srgbClr val="FFFF00"/>
                          </a:highlight>
                        </a:rPr>
                        <a:t>May 14, 2019</a:t>
                      </a:r>
                    </a:p>
                  </a:txBody>
                  <a:tcPr/>
                </a:tc>
                <a:extLst>
                  <a:ext uri="{0D108BD9-81ED-4DB2-BD59-A6C34878D82A}">
                    <a16:rowId xmlns:a16="http://schemas.microsoft.com/office/drawing/2014/main" val="2045764301"/>
                  </a:ext>
                </a:extLst>
              </a:tr>
              <a:tr h="416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Milestone 7: ESInet Design and Implementation Plan</a:t>
                      </a:r>
                    </a:p>
                  </a:txBody>
                  <a:tcPr/>
                </a:tc>
                <a:tc>
                  <a:txBody>
                    <a:bodyPr/>
                    <a:lstStyle/>
                    <a:p>
                      <a:pPr algn="ctr"/>
                      <a:endParaRPr lang="en-US" sz="1200" dirty="0"/>
                    </a:p>
                  </a:txBody>
                  <a:tcPr/>
                </a:tc>
                <a:tc>
                  <a:txBody>
                    <a:bodyPr/>
                    <a:lstStyle/>
                    <a:p>
                      <a:pPr algn="ctr"/>
                      <a:r>
                        <a:rPr lang="en-US" sz="1200" dirty="0">
                          <a:highlight>
                            <a:srgbClr val="FFFF00"/>
                          </a:highlight>
                        </a:rPr>
                        <a:t>June 11, 2019</a:t>
                      </a:r>
                    </a:p>
                  </a:txBody>
                  <a:tcPr/>
                </a:tc>
                <a:extLst>
                  <a:ext uri="{0D108BD9-81ED-4DB2-BD59-A6C34878D82A}">
                    <a16:rowId xmlns:a16="http://schemas.microsoft.com/office/drawing/2014/main" val="1548373601"/>
                  </a:ext>
                </a:extLst>
              </a:tr>
            </a:tbl>
          </a:graphicData>
        </a:graphic>
      </p:graphicFrame>
      <p:sp>
        <p:nvSpPr>
          <p:cNvPr id="4" name="Slide Number Placeholder 3">
            <a:extLst>
              <a:ext uri="{FF2B5EF4-FFF2-40B4-BE49-F238E27FC236}">
                <a16:creationId xmlns:a16="http://schemas.microsoft.com/office/drawing/2014/main" id="{5631B148-4A73-4787-B658-D662823D45BD}"/>
              </a:ext>
            </a:extLst>
          </p:cNvPr>
          <p:cNvSpPr>
            <a:spLocks noGrp="1"/>
          </p:cNvSpPr>
          <p:nvPr>
            <p:ph type="sldNum" sz="quarter" idx="11"/>
          </p:nvPr>
        </p:nvSpPr>
        <p:spPr/>
        <p:txBody>
          <a:bodyPr/>
          <a:lstStyle/>
          <a:p>
            <a:pPr>
              <a:defRPr/>
            </a:pPr>
            <a:fld id="{A1190265-99A9-4C69-A75A-72FAA9245A4E}" type="slidenum">
              <a:rPr lang="en-US" smtClean="0"/>
              <a:pPr>
                <a:defRPr/>
              </a:pPr>
              <a:t>12</a:t>
            </a:fld>
            <a:endParaRPr lang="en-US" dirty="0"/>
          </a:p>
        </p:txBody>
      </p:sp>
      <p:pic>
        <p:nvPicPr>
          <p:cNvPr id="7" name="Picture 6" descr="Image result">
            <a:extLst>
              <a:ext uri="{FF2B5EF4-FFF2-40B4-BE49-F238E27FC236}">
                <a16:creationId xmlns:a16="http://schemas.microsoft.com/office/drawing/2014/main" id="{C60A01C3-D61C-48A6-8C25-63E80396DAD0}"/>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18991549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C251-04EC-4A89-A276-1CDBCCB3985F}"/>
              </a:ext>
            </a:extLst>
          </p:cNvPr>
          <p:cNvSpPr>
            <a:spLocks noGrp="1"/>
          </p:cNvSpPr>
          <p:nvPr>
            <p:ph type="title"/>
          </p:nvPr>
        </p:nvSpPr>
        <p:spPr>
          <a:xfrm>
            <a:off x="457200" y="304800"/>
            <a:ext cx="7848600" cy="1143000"/>
          </a:xfrm>
        </p:spPr>
        <p:txBody>
          <a:bodyPr/>
          <a:lstStyle/>
          <a:p>
            <a:r>
              <a:rPr lang="en-US" dirty="0"/>
              <a:t>Introduction to Next Generation 9-1-1</a:t>
            </a:r>
          </a:p>
        </p:txBody>
      </p:sp>
      <p:sp>
        <p:nvSpPr>
          <p:cNvPr id="4" name="Slide Number Placeholder 3">
            <a:extLst>
              <a:ext uri="{FF2B5EF4-FFF2-40B4-BE49-F238E27FC236}">
                <a16:creationId xmlns:a16="http://schemas.microsoft.com/office/drawing/2014/main" id="{EBE507DC-AD10-4592-8875-7014B6A430DC}"/>
              </a:ext>
            </a:extLst>
          </p:cNvPr>
          <p:cNvSpPr>
            <a:spLocks noGrp="1"/>
          </p:cNvSpPr>
          <p:nvPr>
            <p:ph type="sldNum" sz="quarter" idx="11"/>
          </p:nvPr>
        </p:nvSpPr>
        <p:spPr/>
        <p:txBody>
          <a:bodyPr/>
          <a:lstStyle/>
          <a:p>
            <a:pPr>
              <a:defRPr/>
            </a:pPr>
            <a:fld id="{A1190265-99A9-4C69-A75A-72FAA9245A4E}" type="slidenum">
              <a:rPr lang="en-US" smtClean="0"/>
              <a:pPr>
                <a:defRPr/>
              </a:pPr>
              <a:t>13</a:t>
            </a:fld>
            <a:endParaRPr lang="en-US" dirty="0"/>
          </a:p>
        </p:txBody>
      </p:sp>
      <p:pic>
        <p:nvPicPr>
          <p:cNvPr id="6" name="Picture 5">
            <a:extLst>
              <a:ext uri="{FF2B5EF4-FFF2-40B4-BE49-F238E27FC236}">
                <a16:creationId xmlns:a16="http://schemas.microsoft.com/office/drawing/2014/main" id="{8C94FE20-D448-45ED-870B-059FE61FE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2" y="2286000"/>
            <a:ext cx="4333875" cy="2819400"/>
          </a:xfrm>
          <a:prstGeom prst="rect">
            <a:avLst/>
          </a:prstGeom>
        </p:spPr>
      </p:pic>
    </p:spTree>
    <p:extLst>
      <p:ext uri="{BB962C8B-B14F-4D97-AF65-F5344CB8AC3E}">
        <p14:creationId xmlns:p14="http://schemas.microsoft.com/office/powerpoint/2010/main" val="362191298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534400" cy="1143000"/>
          </a:xfrm>
        </p:spPr>
        <p:txBody>
          <a:bodyPr/>
          <a:lstStyle/>
          <a:p>
            <a:r>
              <a:rPr lang="en-US" sz="3200" dirty="0"/>
              <a:t>Do You Have the Same Telephone You Had in 1968?</a:t>
            </a:r>
          </a:p>
        </p:txBody>
      </p:sp>
      <p:pic>
        <p:nvPicPr>
          <p:cNvPr id="1026" name="Picture 2" descr="http://upload.wikimedia.org/wikipedia/commons/2/21/Model500Telephone1951.jpg"/>
          <p:cNvPicPr>
            <a:picLocks noChangeAspect="1" noChangeArrowheads="1"/>
          </p:cNvPicPr>
          <p:nvPr/>
        </p:nvPicPr>
        <p:blipFill>
          <a:blip r:embed="rId3" cstate="print"/>
          <a:srcRect/>
          <a:stretch>
            <a:fillRect/>
          </a:stretch>
        </p:blipFill>
        <p:spPr bwMode="auto">
          <a:xfrm>
            <a:off x="1524000" y="1524000"/>
            <a:ext cx="5667375" cy="4905376"/>
          </a:xfrm>
          <a:prstGeom prst="rect">
            <a:avLst/>
          </a:prstGeom>
          <a:noFill/>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534400" cy="1143000"/>
          </a:xfrm>
        </p:spPr>
        <p:txBody>
          <a:bodyPr/>
          <a:lstStyle/>
          <a:p>
            <a:r>
              <a:rPr lang="en-US" sz="3200" dirty="0"/>
              <a:t>Do You Play Music the Same Way You Did in 1968?</a:t>
            </a:r>
          </a:p>
        </p:txBody>
      </p:sp>
      <p:pic>
        <p:nvPicPr>
          <p:cNvPr id="100354" name="Picture 2" descr="http://t0.gstatic.com/images?q=tbn:ANd9GcRoReF03Az7mgk1qWx6eZSzToBneuX8rWM1igR4z_x-9rwjEqx9Uw"/>
          <p:cNvPicPr>
            <a:picLocks noChangeAspect="1" noChangeArrowheads="1"/>
          </p:cNvPicPr>
          <p:nvPr/>
        </p:nvPicPr>
        <p:blipFill>
          <a:blip r:embed="rId3" cstate="print"/>
          <a:srcRect/>
          <a:stretch>
            <a:fillRect/>
          </a:stretch>
        </p:blipFill>
        <p:spPr bwMode="auto">
          <a:xfrm>
            <a:off x="838200" y="1752600"/>
            <a:ext cx="2619375" cy="1743076"/>
          </a:xfrm>
          <a:prstGeom prst="rect">
            <a:avLst/>
          </a:prstGeom>
          <a:noFill/>
        </p:spPr>
      </p:pic>
      <p:pic>
        <p:nvPicPr>
          <p:cNvPr id="100356" name="Picture 4" descr="http://www.dustygizmos.com/images/Widgetweek/kyoto8track.jpg"/>
          <p:cNvPicPr>
            <a:picLocks noChangeAspect="1" noChangeArrowheads="1"/>
          </p:cNvPicPr>
          <p:nvPr/>
        </p:nvPicPr>
        <p:blipFill>
          <a:blip r:embed="rId4" cstate="print"/>
          <a:srcRect/>
          <a:stretch>
            <a:fillRect/>
          </a:stretch>
        </p:blipFill>
        <p:spPr bwMode="auto">
          <a:xfrm>
            <a:off x="3581400" y="2362200"/>
            <a:ext cx="2962275" cy="1990725"/>
          </a:xfrm>
          <a:prstGeom prst="rect">
            <a:avLst/>
          </a:prstGeom>
          <a:noFill/>
        </p:spPr>
      </p:pic>
      <p:pic>
        <p:nvPicPr>
          <p:cNvPr id="100358" name="Picture 6" descr="http://www.danceclassmusic.com/2455av-02.jpg"/>
          <p:cNvPicPr>
            <a:picLocks noChangeAspect="1" noChangeArrowheads="1"/>
          </p:cNvPicPr>
          <p:nvPr/>
        </p:nvPicPr>
        <p:blipFill>
          <a:blip r:embed="rId5" cstate="print"/>
          <a:srcRect/>
          <a:stretch>
            <a:fillRect/>
          </a:stretch>
        </p:blipFill>
        <p:spPr bwMode="auto">
          <a:xfrm>
            <a:off x="1066800" y="4495800"/>
            <a:ext cx="2705100" cy="1790776"/>
          </a:xfrm>
          <a:prstGeom prst="rect">
            <a:avLst/>
          </a:prstGeom>
          <a:noFill/>
        </p:spPr>
      </p:pic>
      <p:pic>
        <p:nvPicPr>
          <p:cNvPr id="100360" name="Picture 8" descr="http://upload.wikimedia.org/wikipedia/commons/thumb/4/44/Elcaset.jpg/300px-Elcaset.jpg"/>
          <p:cNvPicPr>
            <a:picLocks noChangeAspect="1" noChangeArrowheads="1"/>
          </p:cNvPicPr>
          <p:nvPr/>
        </p:nvPicPr>
        <p:blipFill>
          <a:blip r:embed="rId6" cstate="print"/>
          <a:srcRect/>
          <a:stretch>
            <a:fillRect/>
          </a:stretch>
        </p:blipFill>
        <p:spPr bwMode="auto">
          <a:xfrm>
            <a:off x="1752600" y="3657600"/>
            <a:ext cx="1333500" cy="702310"/>
          </a:xfrm>
          <a:prstGeom prst="rect">
            <a:avLst/>
          </a:prstGeom>
          <a:noFill/>
        </p:spPr>
      </p:pic>
      <p:pic>
        <p:nvPicPr>
          <p:cNvPr id="100362" name="Picture 10" descr="http://www.geek.com/wp-content/uploads/2011/01/cd-medium.jpg"/>
          <p:cNvPicPr>
            <a:picLocks noChangeAspect="1" noChangeArrowheads="1"/>
          </p:cNvPicPr>
          <p:nvPr/>
        </p:nvPicPr>
        <p:blipFill>
          <a:blip r:embed="rId7" cstate="print"/>
          <a:srcRect/>
          <a:stretch>
            <a:fillRect/>
          </a:stretch>
        </p:blipFill>
        <p:spPr bwMode="auto">
          <a:xfrm>
            <a:off x="5181600" y="4648200"/>
            <a:ext cx="3124200" cy="2087736"/>
          </a:xfrm>
          <a:prstGeom prst="rect">
            <a:avLst/>
          </a:prstGeom>
          <a:noFill/>
        </p:spPr>
      </p:pic>
      <p:pic>
        <p:nvPicPr>
          <p:cNvPr id="100364" name="Picture 12" descr="http://t0.gstatic.com/images?q=tbn:ANd9GcRCF_70UvOynYnsBLYoBt0oRwR2E8i7lB9pD-6wr7Y1oviEx5C2Yg"/>
          <p:cNvPicPr>
            <a:picLocks noChangeAspect="1" noChangeArrowheads="1"/>
          </p:cNvPicPr>
          <p:nvPr/>
        </p:nvPicPr>
        <p:blipFill>
          <a:blip r:embed="rId8" cstate="print"/>
          <a:srcRect/>
          <a:stretch>
            <a:fillRect/>
          </a:stretch>
        </p:blipFill>
        <p:spPr bwMode="auto">
          <a:xfrm>
            <a:off x="6934200" y="1371600"/>
            <a:ext cx="1809750" cy="2533651"/>
          </a:xfrm>
          <a:prstGeom prst="rect">
            <a:avLst/>
          </a:prstGeom>
          <a:noFill/>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69288"/>
            <a:ext cx="8534400" cy="1143000"/>
          </a:xfrm>
        </p:spPr>
        <p:txBody>
          <a:bodyPr/>
          <a:lstStyle/>
          <a:p>
            <a:pPr algn="ctr"/>
            <a:r>
              <a:rPr lang="en-US" sz="2800" dirty="0"/>
              <a:t>Do You Have </a:t>
            </a:r>
            <a:r>
              <a:rPr lang="en-US" sz="2800" u="sng" dirty="0"/>
              <a:t>ANY</a:t>
            </a:r>
            <a:r>
              <a:rPr lang="en-US" sz="2800" dirty="0"/>
              <a:t> of the Same Technology You Had in 1968?</a:t>
            </a:r>
          </a:p>
        </p:txBody>
      </p:sp>
      <p:pic>
        <p:nvPicPr>
          <p:cNvPr id="102402" name="Picture 2" descr="http://t2.gstatic.com/images?q=tbn:ANd9GcQvEunX16pjaqWfvpT8oFn2BhiSqfgBK2bu0fBVg55jTltF6jdK"/>
          <p:cNvPicPr>
            <a:picLocks noChangeAspect="1" noChangeArrowheads="1"/>
          </p:cNvPicPr>
          <p:nvPr/>
        </p:nvPicPr>
        <p:blipFill>
          <a:blip r:embed="rId3" cstate="print"/>
          <a:srcRect/>
          <a:stretch>
            <a:fillRect/>
          </a:stretch>
        </p:blipFill>
        <p:spPr bwMode="auto">
          <a:xfrm>
            <a:off x="533400" y="1905000"/>
            <a:ext cx="2771775" cy="1647825"/>
          </a:xfrm>
          <a:prstGeom prst="rect">
            <a:avLst/>
          </a:prstGeom>
          <a:noFill/>
        </p:spPr>
      </p:pic>
      <p:pic>
        <p:nvPicPr>
          <p:cNvPr id="102404" name="Picture 4" descr="http://www.chipsetc.com/uploads/1/2/4/4/1244189/3169916_orig.jpg?378"/>
          <p:cNvPicPr>
            <a:picLocks noChangeAspect="1" noChangeArrowheads="1"/>
          </p:cNvPicPr>
          <p:nvPr/>
        </p:nvPicPr>
        <p:blipFill>
          <a:blip r:embed="rId4" cstate="print"/>
          <a:srcRect/>
          <a:stretch>
            <a:fillRect/>
          </a:stretch>
        </p:blipFill>
        <p:spPr bwMode="auto">
          <a:xfrm>
            <a:off x="3886200" y="1447800"/>
            <a:ext cx="3712027" cy="2362200"/>
          </a:xfrm>
          <a:prstGeom prst="rect">
            <a:avLst/>
          </a:prstGeom>
          <a:noFill/>
        </p:spPr>
      </p:pic>
      <p:pic>
        <p:nvPicPr>
          <p:cNvPr id="102408" name="Picture 8" descr="http://t2.gstatic.com/images?q=tbn:ANd9GcS4NkEWVZF3ZfHbf8R1YtxklBDbkeDmP_UGLkQxigXF62JfdzPK"/>
          <p:cNvPicPr>
            <a:picLocks noChangeAspect="1" noChangeArrowheads="1"/>
          </p:cNvPicPr>
          <p:nvPr/>
        </p:nvPicPr>
        <p:blipFill>
          <a:blip r:embed="rId5" cstate="print"/>
          <a:srcRect/>
          <a:stretch>
            <a:fillRect/>
          </a:stretch>
        </p:blipFill>
        <p:spPr bwMode="auto">
          <a:xfrm>
            <a:off x="4572000" y="5638800"/>
            <a:ext cx="1905000" cy="1083991"/>
          </a:xfrm>
          <a:prstGeom prst="rect">
            <a:avLst/>
          </a:prstGeom>
          <a:noFill/>
        </p:spPr>
      </p:pic>
      <p:pic>
        <p:nvPicPr>
          <p:cNvPr id="102410" name="Picture 10" descr="http://healthyrams.files.wordpress.com/2011/11/pen-paper1.jpg"/>
          <p:cNvPicPr>
            <a:picLocks noChangeAspect="1" noChangeArrowheads="1"/>
          </p:cNvPicPr>
          <p:nvPr/>
        </p:nvPicPr>
        <p:blipFill>
          <a:blip r:embed="rId6" cstate="print"/>
          <a:srcRect/>
          <a:stretch>
            <a:fillRect/>
          </a:stretch>
        </p:blipFill>
        <p:spPr bwMode="auto">
          <a:xfrm>
            <a:off x="6248400" y="4419600"/>
            <a:ext cx="2387600" cy="1790700"/>
          </a:xfrm>
          <a:prstGeom prst="rect">
            <a:avLst/>
          </a:prstGeom>
          <a:noFill/>
        </p:spPr>
      </p:pic>
      <p:pic>
        <p:nvPicPr>
          <p:cNvPr id="102412" name="Picture 12" descr="http://t1.gstatic.com/images?q=tbn:ANd9GcT1Y9K4GpmUJ75BXWzo6Go4kbi9DLYw7HcIlWli-X46UnT_oxgI7Q"/>
          <p:cNvPicPr>
            <a:picLocks noChangeAspect="1" noChangeArrowheads="1"/>
          </p:cNvPicPr>
          <p:nvPr/>
        </p:nvPicPr>
        <p:blipFill>
          <a:blip r:embed="rId7" cstate="print"/>
          <a:srcRect/>
          <a:stretch>
            <a:fillRect/>
          </a:stretch>
        </p:blipFill>
        <p:spPr bwMode="auto">
          <a:xfrm>
            <a:off x="304801" y="3733800"/>
            <a:ext cx="1946638" cy="1295400"/>
          </a:xfrm>
          <a:prstGeom prst="rect">
            <a:avLst/>
          </a:prstGeom>
          <a:noFill/>
        </p:spPr>
      </p:pic>
      <p:pic>
        <p:nvPicPr>
          <p:cNvPr id="102414" name="Picture 14" descr="http://lh3.ggpht.com/_3BoujBzTHZQ/TJygXUKBWTI/AAAAAAAABlY/4Ur7ckQDFbU/woman%20washing%20dishes_thumb.jpg"/>
          <p:cNvPicPr>
            <a:picLocks noChangeAspect="1" noChangeArrowheads="1"/>
          </p:cNvPicPr>
          <p:nvPr/>
        </p:nvPicPr>
        <p:blipFill>
          <a:blip r:embed="rId8" cstate="print"/>
          <a:srcRect/>
          <a:stretch>
            <a:fillRect/>
          </a:stretch>
        </p:blipFill>
        <p:spPr bwMode="auto">
          <a:xfrm>
            <a:off x="2438400" y="4191000"/>
            <a:ext cx="1993243" cy="1828800"/>
          </a:xfrm>
          <a:prstGeom prst="rect">
            <a:avLst/>
          </a:prstGeom>
          <a:noFill/>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180" y="350664"/>
            <a:ext cx="8534400" cy="944628"/>
          </a:xfrm>
        </p:spPr>
        <p:txBody>
          <a:bodyPr/>
          <a:lstStyle/>
          <a:p>
            <a:pPr algn="ctr"/>
            <a:r>
              <a:rPr lang="en-US" sz="3200" dirty="0"/>
              <a:t>Do You Know that You Have the Same 9-1-1 System As 1968?</a:t>
            </a:r>
          </a:p>
        </p:txBody>
      </p:sp>
      <p:pic>
        <p:nvPicPr>
          <p:cNvPr id="103426" name="Picture 2" descr="http://3.bp.blogspot.com/_GJinHMsROho/TBZrbUlZphI/AAAAAAAAAls/2ps-038GjCs/s1600/Wedding+Pics+1025.jpg"/>
          <p:cNvPicPr>
            <a:picLocks noChangeAspect="1" noChangeArrowheads="1"/>
          </p:cNvPicPr>
          <p:nvPr/>
        </p:nvPicPr>
        <p:blipFill>
          <a:blip r:embed="rId2" cstate="print"/>
          <a:srcRect/>
          <a:stretch>
            <a:fillRect/>
          </a:stretch>
        </p:blipFill>
        <p:spPr bwMode="auto">
          <a:xfrm>
            <a:off x="609600" y="1600200"/>
            <a:ext cx="2667000" cy="2000250"/>
          </a:xfrm>
          <a:prstGeom prst="rect">
            <a:avLst/>
          </a:prstGeom>
          <a:noFill/>
        </p:spPr>
      </p:pic>
      <p:sp>
        <p:nvSpPr>
          <p:cNvPr id="103428" name="AutoShape 4"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BAUCAwYBBwD/xABAEAACAQMCAwUFBgQFAgcAAAABAgMABBESIQUxQQYTIlFhMnGBkaEUQlKSsdEjM8HwByRyguFTYhVUY3OTovH/xAAZAQADAQEBAAAAAAAAAAAAAAABAgMABAX/xAAiEQACAgIDAQEBAAMAAAAAAAAAAQIRAyESMUETUSIEMmH/2gAMAwEAAhEDEQA/AHvd6yWPmetcCnPsqfXer3YK2McyakJQBkx59wrz56/k6o72VKmTllGOWaJjjjx5fCoCUdYjjOfZopX2BW2c+vd/81McnEkfXUfhV3dqVA8VQjLMdoGHwAq1YmxuknwI/eiY5oXGAX+dRMS9dfzqTQsBkpLjz1DFVsYgcFyD5d4CfkK1NhOmKIDk3wNcKxAYw2fVsf0oKfillbqWmuVGPumQA/ImlE/bDh65EcVy5Hlgf1oOL/BlFvo0Wi2Bx3RPnhq+Mdrj+UR8TWYHbC305FjKcddYH6Vx+2kWM/Yn285P+KPCX4H5yNEVgJwsZ/Ma+EMTbaM/7jWVt+28LPg2L9dw9Ex9r7Jmw1tKoPUkGhxkH5yXg+aDHswjH+o1WYpSdo0A88mqYOL2M4AjuIMnoZMUakjn2dDL0Ab+tBxkvBOgUQyo4ZNKN1KORmiC7SL/ABoYZPfz+eK6ZGYZ0YI8nFTywXl82rJtAaBnitCNoTG3oc/rUXtkb2HT3MMVY7sGBKg+5qi8pPOI/mouRqYPJYuRsikeanNJ+IRGGUqykHHUU5d2+6pB99LeJeKTO4ON8nNPBpsVpoSzb8+dD6aNkWqsDyqyYtGwMqEkal5+dSVkzsVrsseJCFQKc7kpViRyDGdP5a5HbY6SojqXpiiFYBQdYHxqOGA+78qsiDBM6VAXmTQ2EkJFVS7yKEAJJLbAVjp+1HFb6Z4eEQEKDs+nJx5knZfjV3bHtNZjhMtrZ3CyySSKjmPlpzvvy6Y2rGveySQ90kYROo1EjPuq+OCe2UglWx5e8U45bRIt1KuZd1fKsWHmNzt6gYPSldxf3cxzcXTt/qc4pTNJcb5f5DFDHUfaJPxqrX4PyS8GveRDnMo91dFzAOcm/uNK0ieVgkUckrnkkalmPuArVR9lY3sVuO/lLd0HKnSN/LnmjGLYfqwaz4tw6NHhu2vWjbfRDIFBPmQRvVN3dcENu0iX93E2fYe01fUNSacLBcSRHmjlTmgOJ3CCAKTgFulFX0J9H+jS1vbQyHRKx26pii/tUP8A1PpWc4fcRtI2ByFHmZeu1CUdh+z/AEcR3UHdumI3ZuTEkFfrirbee4jObSd0/wDbkxSqzgS7En8QqVxjArt1bfZ9OiRjqPUYxWobnatjxuM8SVgTcyKy8mwM/HbemFr2vvoPDdRw3K+eNDfMbfSshHcXMJDRyHbzGaIPEu8wJLdARzaPw5+HKlcUwXB+HoNl2o4VdkCTMEh2CSY3Pv5U3yMZ7o488V5P30MnJip8mFbjsXxA3Nq1nMxLwfy/VOny/aoTx1tAlBJWh6zL+A/KkXEbmPv3weW2Kc3sgXwBifMispckGRyDnc0cS2SZGa61HwIB6k1R3snmvyqa6cNqGdtqqyPI/KupIkzeytcRsdfiGem9X2zd6vMqRzBozjXDXt38R1jzoC03LqFPKuaceL2NF2tEeJ31vw6ylupixWNScDrgedef/au0nbGY20RWxs2Gsq7afCeWw8TfID3Vte1HCpOKcGnhiGqZFLxIcYZsEaT6HJFeRWXGbjhPF7a9BjjeGTDoqHUwOzaieZxmnxxTVrsp0g3tVwKTs9cxWr3X2kyRiQtp0gbkbDJ2oeObwA56CtT/AImw9/JwjiMbGa2nt3CS9DnSyj4gk/CsdFqEQ33BxTroMZfoW0gYYODVEuF5LXFZx76le6RIRDKsy4HiEZQZ6jB3233ojOVohYXk9repNExQnw5VsHBqxpGLFjjJOSedCQo7XCBQM55CmiWE7HfQPeazBji30DC37watLEk0JxCz1qimJsZzWptbXJWPKZUbty1fPFS4v9gMMSxLpuEGGXusBvXOo+XlTJelflH0yHDrEK0hKOM4ol7UDo/yptaR7MVAwT5Va0ZzuB8KVtheCNaE0S91kKWGee1Wvc91bXCMocyBVVmXJTBzkfp8aLuYJZSjIRsMEdaX3kM0cSl1IGrn0odk5RajSIxOXTcn5VbGuaGiY5wOfoKvWbPI5rMWHRfpQcs/Km3ZKfuOO243CSEo3xH74pKJc7czTXs3byXPFoCAQEbUTStWhm0egS28ah31b4zzrKM5DEkbE71p7vSLeQhwcL51l5SdZpcK0yMjhUZzz9arx76kPZrn5quhGeq9rr6QqiouEPlSPhMzOzg56czULziDSk6yXwds70OJ0GMKMn0qGWalLQYRqNDtnK7fpXj3+IHCl4fxl5UQdzd5kQKMYOfEPnv8a9IJJ9lVzWe7d2Qm4KJ5QqzRSL3Zxv4jgj+/KjiT5Wg2ijsbOnHuxr8IvWBWCQxgs4yn3kI93L4VnOI8LuOFa4riMglvC8XiVvUH+nOkMeiJvGPAxwSwBOfd0pnYAJKVVQuodBiuqGK7diTnx8JWlpdXsmi1ieRhzyQoHxOBRF3wm7tLwWszRFxGsjtE4dVBJwMjrtV4TPPf30RANK5G3TA/v1oTx8VdlMMnklTK7a3jtx4cljzJ60UhyQATnPKpRxa2AHOmiWL28ImkBQsFaMMuO8B6j6Uig2dzahpBNjwITWonubxIVZSyRBTJI4HMhRS3jHCjbnXKMYbRhmAbOkNyHowoy3knSfXA7iVtsjcmj7vgPEL2OGUWrxFIwsssxxqJ3B69MDzq6gn0iDm09sztjZGVkiRlDSPpGo4Hxoy94Je2kXeyxDu9/GrAjY4/Wm1v2b4gJ1tu6Uy8zkgDB65q3ilrd2ypBJbywokSxvt4XIJOdhileJPsP23pmPcshOQ23pVTPrGk4IPMEc6dSRq2dW9CXVmYnYFSMYyCOXvqTx10WU0+xHc2QHit1/2ftQst3LMw+0OZCqhBkAEAbAcugp+Lc+105ihraytJOKwpeIe5kkCuUOCAds/XNaMWzmzVFWgCBNY8A2J5Gt52J7P3Dg30zJFFjCLgktkYyfSmln2M4VbyK476UA+yzAD6Vp0jSNAkYChRgAbDFUWNenNLL+CSfgMskbItzGPUqaWP2QmZsm+T/wCM/vWuycZJxnpUk8QzuB6GmWKK6RNzZjh2Oc4zfLg/+mf3ro7GP/59Pyf81sCozufTeud3/wBp+dHikLyZnms0UkZzkmotaL0OKukniDnMiD/cKh38bbLIhJ2A1c65/nEpzZ9CiqMblj1/Ssb/AIj3RAsbJCcMzTPj/tACg/mJ+FbMZD6fTA9a8x7ZXJuu010o9m2CwjfmcZJ+Zx8K6YxUdIk5WIpIO9lCKDql2UJHqOqrbBisoRhpdGwVJ3x5mrYoy8qDGSDkDOKplieG/QxIEWRtOMkgnGeZ9a3+siqXOA9UbUREnhB8zS9bkiDvWUAF9PPnTCJzOYIkIBC6c+fiJz9cUuR8tFv8dcHbGXDm+zTR3ACMyHIDcjTD7Z3sMsDQrJJM4KPkkpy2X06UuvbeSOWfuV/hwaVkOR4WPx3Gc70XZLa2vDvt/EJpg0j6YIYQNTY3LZPIDI+daKfRac12N4eIWHArmNLe3a6vIyRPNqGhT1Cjrj4VLtVwi447K/FRxDvLWSIPBBnZDnBXpjqcnfpSyFrfiBdrRNZndWk1R6XRgTsMHAz1xzre9nuBrZpHLN4nAyqE7KD6VVHNOajv0ytva6rO1srpi0UT5dmOSR5eoFTvXhswY7edjZlSWiIyNXRgDyNegG3jYY7tQOgxSTjXZqG7hZoEVJMbqOTUbJrJvZj2/wDC+Kq6WcUlpdpGW7qV9Ylxz0kdfT0pVdFzIzTt4zjJI9NvpUuIxXFtxVrid2Mq7Bh4eQx09Nqo4hJJcLGz5YougH06Uklas6oSp/8AC+wvbexMizwJcQTLocE7r6jyNI+Ix4cEcjggjy/sVc8bOrLg7ig21NE5PNOfwNTT2HIriz0/sxfG+4RbSudUirpkwceIefv50605ycDHPbzrz3sFf91cy2rHwyAOoPmOf0/SvQISrNqU7Ec8VT04Tuz4LHf0qf3c5Axtg12MIQPM7bfrXNIAbOSM+W1YxxGyMYBHKp7/AIT8qiWRSNP/AO1PJ8/1ogozMlhahz/l4uZ+4KittCrDuoY1IySQoGKJlOGJ9TUMYyRvvioxWxn0fHTDCHdsKoLMTy23NePd5Lf3M9yoy9xI0m/qSf616Z2xmFv2Zv8Af+fH3AA832P0Jry+Wf7JCAh8Y3xpIZDVHKg44cnb6CkmgsghDZlJDKeRUjmDSviks9zcoI/ZyXAJ2U752qiG5LXSyMNUhO2eW9G7lywUZB1b/KlrVsssnJ8V0WcP7wQxajlwvy6U7syBcqSoZQN1PUZ5UlhlC3JQYxnO2OvupzYlGv41mcpExwzAZ0jNK/CkdNjF7h2aUA6EmbLIhwOe3yoyG1kmihllSM28Em5kkCK2+6k8+nTlQ93ZPFLc90HaK306mddLb8sj++VfXkgube0jZzGkbEt4c6AxHiHn129Kdehk76NL2TtorW/yQrLLJlWV9S4weR+XrWz4rxC7thG1nGr5DZTBJYjGB7jv9K8x4BFc28skqCWSHXqRwCASCcED1r0vgF+nFIG7pgJE9pCdxTro5Mt2FPeXAurZe6dUfvA6soO4GVORsM4+tTtri4fiMqTI4hMKMuRsHy2oZ6/d+dfa8HGOXKoXF7HawmWVgEHntRJmK7axRrxNyozqbb5VnsFoXwPZ3FOuJSpxC6aadJ+4wSskYDaTyyQd8Y8qD+xMqN3UsM6uMK8bgg/Os0zpxySVMVlc70ruFxNKvn/UU7uIu5uGty6tIoBYL0yM0nuT/mX9MVBqmdVpoG4PetaXsU4JBRgfh1+leuWM6yRqUOQRkeorxiH+e4wdia9K7J3mvh8cbZLxHRny8qr4ed7RqkyFJOA1d17Eg7gee1VqcoCfbPMirNgM/e86BjuVC5Irusfhb6VWD4jqOM1zSPIUQCeTct7zVbErp3wOtTI1OR6muSxlmypwPQ4qcV6M3oyPbq976eDh8bArEvfTAHS2dwuPhmvNuJ3DTTgFiz8s43rVdoJWm4rxLUxch9I1J7IGNs9KzNvD/EkkcZJOFzRScmUm+ONURtrNVIeXJboAeVOlRNKEKPF+1ChRoyeYoiIloRtnDbDGarJaIwf9IXTyCDicYJJXO+SDt57U51lNEqH2CDnyFAcTt1mkjZSutegXFE8Ol3EUgz5Z6+lQ9O5K7NNfXouPHBLN/FjXv9Z9sjlQkTBkWE4BDZVvMdV/qPjVNooWdbV2BDfynPIjOPpTSbhyo8wllPdKrmG4UYWVl5ac899qZd2CrQBxKOe4u5i7qiwoWi8X3diAp8+XLrmr7HiZsDFJNO0MjAYKgszY55HpmoGZtJWQAOPZbzqo24uryJmVXWMYZc6Q4znn0p1rYjjZpou114YlYXcJUg+Ipyxzz6/Cg5uPy8VV1juO9kQaljdCoIG50+Z9+KUtaKkMkKkBXk1BQchfIZoy0t1giRlVA6BtRx4pCenPb9qzbE+YNZJJFHHPB3rXbSjmMahjnq+lXcVljt5ohYO4lA1SOmwY74A8xtRNzII/AZElnP8A0+Sj1P8AY99X8Lt4JIpoXjd7uTHdEE4zy55wOnPpWtrSKcU+xbZLdSwNd3QZnd8u+nAHkD5bCl5bvZJJG21E49QKeceukhgTh9qysQcu69SeZ9wG3vzQVvbi5eKC2QZVDjJ8gSf0NTlsrBCqMqJ3OjGTn51pOzF53V4YmOFkG3vH/Gazcg0y/AUZaStE6yJ7SEMPhVY9HDLUmerQEyRpjHvH9at25Hp60vsJkkjRo8lHGVING7uPGc+uaADpPiAIOBzHnUdCfgHzqZ9kheZHWq9B6D61gWK1YB2PUfvXSMIXkIAUb79BVerYruNTE8ulL+010LTgV24JDPH3Y97bf1NBLRmzyi44h9rvprmaNmkmkJERbGMnbNSMWlnKsHVRlig2T0qF1a6jrj2cDaqY3aONYWBAz4x5+dCmmUjNSjTCtz4epGcDniibZ0EKSNkxMxBKncGhHvTJcmbG4j0AY6VQJMgRIMFmzii22ZKEdoYmZpbkEsWC8ieeKLmtQTqXZsUvtomjUySDDg7b52o5rhnfUzZyBSSVF8M7tkluPB3E4YDOUfqjdCP2pvY8dia3NnxFlYrGy27EgKGLZ1A4556UlMgYYYA1TLFBKuh4lK+VZMo16hxczA/w4vET18qO4bwlBBc9/cNbukPeorbazvgDJH9mszC89qQIGDJ+FudOLbtXJHEY7q0SQfwx4xnwrjb6UyFlNMLQ3CEFJF9CQf3omySOe8jXiVzL3JzqKHcbbY+NJrnjltNPJKsZjDsWCLyUE8hVlt2na2hnhgt1cTLpLSLyGDy+f0FYzcaGptpLeJWeIoGJUEjG4519Lxhbeza2t1UTMTrkU5JHl7qz19xe/wCIyO80mnW2pgu2Tyzt7hQ6eDkcml66CnehjGxLs7nU7czRVrcG3nEsWz4I9+Rg/Q0rjYnkR8WAq6GXJ50pRdFl1hnDAEZ6V2A42zUm3A/vrX0ezV0RR5+R/wBM2XZe4EtkYmJzE2nGeY6VqIzhRuMY5eVYLs9cCLiCxlsJKuk55Z5itzFnZtht0rNUImX89jyxioErn2jVjZxseZ6c65rHk1CjCZxiTALDGxPvrH9vrom2tbVT7cjSnfmAMD9a1zgES892PWsV2yhjfisYYEhYRgZO25rC2ZhFz7qsMCMPEoJ88UbFbQ49n/7Grlt4sjw/U04BObGIoRg+fOrEt0UABRsNtt6bfZ4txp+pqP2eL8P1NakEWTjTExNUFwQMGnM1vEYXBXp5mlr20WB4T+Y1Ka2XxTpA5fB519r351eLeIk5U/mNdFtDg+E/mNTor9Cjvd9zUu8Ujc5qYt4id1P5jXfs0QHsn8xrUZ5LKwy46fKuMyjljFWCCPfwnl5mpG3i2Gk4/wBRo0Dmvwp7wDlUlkB61d9mhwPCef4jURbRZPhP5jQo31ZDvVzzzVkc2noDXBaw5zoP5jU1t4vwn5mjRvow+FgyDzxVqg5yK7bQR6R4Ty8zRXcR49n6mrx6OaTt2QjdkAddmU5FegcLukntkdCwVgG9M9awqRJ3Z2+tavs2oHDkA6SsBvy5U0gI0CtjOkkg8ianpP4hUG9knrtUcClMf//Z"/>
          <p:cNvSpPr>
            <a:spLocks noChangeAspect="1" noChangeArrowheads="1"/>
          </p:cNvSpPr>
          <p:nvPr/>
        </p:nvSpPr>
        <p:spPr bwMode="auto">
          <a:xfrm>
            <a:off x="63500" y="-496888"/>
            <a:ext cx="1371600" cy="1028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30" name="AutoShape 6"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BAUCAwYBBwD/xABAEAACAQMCAwUFBgQFAgcAAAABAgMABBESIQUxQQYTIlFhMnGBkaEUQlKSsdEjM8HwByRyguFTYhVUY3OTovH/xAAZAQADAQEBAAAAAAAAAAAAAAABAgMABAX/xAAiEQACAgIDAQEBAAMAAAAAAAAAAQIRAyESMUETUSIEMmH/2gAMAwEAAhEDEQA/AHvd6yWPmetcCnPsqfXer3YK2McyakJQBkx59wrz56/k6o72VKmTllGOWaJjjjx5fCoCUdYjjOfZopX2BW2c+vd/81McnEkfXUfhV3dqVA8VQjLMdoGHwAq1YmxuknwI/eiY5oXGAX+dRMS9dfzqTQsBkpLjz1DFVsYgcFyD5d4CfkK1NhOmKIDk3wNcKxAYw2fVsf0oKfillbqWmuVGPumQA/ImlE/bDh65EcVy5Hlgf1oOL/BlFvo0Wi2Bx3RPnhq+Mdrj+UR8TWYHbC305FjKcddYH6Vx+2kWM/Yn285P+KPCX4H5yNEVgJwsZ/Ma+EMTbaM/7jWVt+28LPg2L9dw9Ex9r7Jmw1tKoPUkGhxkH5yXg+aDHswjH+o1WYpSdo0A88mqYOL2M4AjuIMnoZMUakjn2dDL0Ab+tBxkvBOgUQyo4ZNKN1KORmiC7SL/ABoYZPfz+eK6ZGYZ0YI8nFTywXl82rJtAaBnitCNoTG3oc/rUXtkb2HT3MMVY7sGBKg+5qi8pPOI/mouRqYPJYuRsikeanNJ+IRGGUqykHHUU5d2+6pB99LeJeKTO4ON8nNPBpsVpoSzb8+dD6aNkWqsDyqyYtGwMqEkal5+dSVkzsVrsseJCFQKc7kpViRyDGdP5a5HbY6SojqXpiiFYBQdYHxqOGA+78qsiDBM6VAXmTQ2EkJFVS7yKEAJJLbAVjp+1HFb6Z4eEQEKDs+nJx5knZfjV3bHtNZjhMtrZ3CyySSKjmPlpzvvy6Y2rGveySQ90kYROo1EjPuq+OCe2UglWx5e8U45bRIt1KuZd1fKsWHmNzt6gYPSldxf3cxzcXTt/qc4pTNJcb5f5DFDHUfaJPxqrX4PyS8GveRDnMo91dFzAOcm/uNK0ieVgkUckrnkkalmPuArVR9lY3sVuO/lLd0HKnSN/LnmjGLYfqwaz4tw6NHhu2vWjbfRDIFBPmQRvVN3dcENu0iX93E2fYe01fUNSacLBcSRHmjlTmgOJ3CCAKTgFulFX0J9H+jS1vbQyHRKx26pii/tUP8A1PpWc4fcRtI2ByFHmZeu1CUdh+z/AEcR3UHdumI3ZuTEkFfrirbee4jObSd0/wDbkxSqzgS7En8QqVxjArt1bfZ9OiRjqPUYxWobnatjxuM8SVgTcyKy8mwM/HbemFr2vvoPDdRw3K+eNDfMbfSshHcXMJDRyHbzGaIPEu8wJLdARzaPw5+HKlcUwXB+HoNl2o4VdkCTMEh2CSY3Pv5U3yMZ7o488V5P30MnJip8mFbjsXxA3Nq1nMxLwfy/VOny/aoTx1tAlBJWh6zL+A/KkXEbmPv3weW2Kc3sgXwBifMispckGRyDnc0cS2SZGa61HwIB6k1R3snmvyqa6cNqGdtqqyPI/KupIkzeytcRsdfiGem9X2zd6vMqRzBozjXDXt38R1jzoC03LqFPKuaceL2NF2tEeJ31vw6ylupixWNScDrgedef/au0nbGY20RWxs2Gsq7afCeWw8TfID3Vte1HCpOKcGnhiGqZFLxIcYZsEaT6HJFeRWXGbjhPF7a9BjjeGTDoqHUwOzaieZxmnxxTVrsp0g3tVwKTs9cxWr3X2kyRiQtp0gbkbDJ2oeObwA56CtT/AImw9/JwjiMbGa2nt3CS9DnSyj4gk/CsdFqEQ33BxTroMZfoW0gYYODVEuF5LXFZx76le6RIRDKsy4HiEZQZ6jB3233ojOVohYXk9repNExQnw5VsHBqxpGLFjjJOSedCQo7XCBQM55CmiWE7HfQPeazBji30DC37watLEk0JxCz1qimJsZzWptbXJWPKZUbty1fPFS4v9gMMSxLpuEGGXusBvXOo+XlTJelflH0yHDrEK0hKOM4ol7UDo/yptaR7MVAwT5Va0ZzuB8KVtheCNaE0S91kKWGee1Wvc91bXCMocyBVVmXJTBzkfp8aLuYJZSjIRsMEdaX3kM0cSl1IGrn0odk5RajSIxOXTcn5VbGuaGiY5wOfoKvWbPI5rMWHRfpQcs/Km3ZKfuOO243CSEo3xH74pKJc7czTXs3byXPFoCAQEbUTStWhm0egS28ah31b4zzrKM5DEkbE71p7vSLeQhwcL51l5SdZpcK0yMjhUZzz9arx76kPZrn5quhGeq9rr6QqiouEPlSPhMzOzg56czULziDSk6yXwds70OJ0GMKMn0qGWalLQYRqNDtnK7fpXj3+IHCl4fxl5UQdzd5kQKMYOfEPnv8a9IJJ9lVzWe7d2Qm4KJ5QqzRSL3Zxv4jgj+/KjiT5Wg2ijsbOnHuxr8IvWBWCQxgs4yn3kI93L4VnOI8LuOFa4riMglvC8XiVvUH+nOkMeiJvGPAxwSwBOfd0pnYAJKVVQuodBiuqGK7diTnx8JWlpdXsmi1ieRhzyQoHxOBRF3wm7tLwWszRFxGsjtE4dVBJwMjrtV4TPPf30RANK5G3TA/v1oTx8VdlMMnklTK7a3jtx4cljzJ60UhyQATnPKpRxa2AHOmiWL28ImkBQsFaMMuO8B6j6Uig2dzahpBNjwITWonubxIVZSyRBTJI4HMhRS3jHCjbnXKMYbRhmAbOkNyHowoy3knSfXA7iVtsjcmj7vgPEL2OGUWrxFIwsssxxqJ3B69MDzq6gn0iDm09sztjZGVkiRlDSPpGo4Hxoy94Je2kXeyxDu9/GrAjY4/Wm1v2b4gJ1tu6Uy8zkgDB65q3ilrd2ypBJbywokSxvt4XIJOdhileJPsP23pmPcshOQ23pVTPrGk4IPMEc6dSRq2dW9CXVmYnYFSMYyCOXvqTx10WU0+xHc2QHit1/2ftQst3LMw+0OZCqhBkAEAbAcugp+Lc+105ihraytJOKwpeIe5kkCuUOCAds/XNaMWzmzVFWgCBNY8A2J5Gt52J7P3Dg30zJFFjCLgktkYyfSmln2M4VbyK476UA+yzAD6Vp0jSNAkYChRgAbDFUWNenNLL+CSfgMskbItzGPUqaWP2QmZsm+T/wCM/vWuycZJxnpUk8QzuB6GmWKK6RNzZjh2Oc4zfLg/+mf3ro7GP/59Pyf81sCozufTeud3/wBp+dHikLyZnms0UkZzkmotaL0OKukniDnMiD/cKh38bbLIhJ2A1c65/nEpzZ9CiqMblj1/Ssb/AIj3RAsbJCcMzTPj/tACg/mJ+FbMZD6fTA9a8x7ZXJuu010o9m2CwjfmcZJ+Zx8K6YxUdIk5WIpIO9lCKDql2UJHqOqrbBisoRhpdGwVJ3x5mrYoy8qDGSDkDOKplieG/QxIEWRtOMkgnGeZ9a3+siqXOA9UbUREnhB8zS9bkiDvWUAF9PPnTCJzOYIkIBC6c+fiJz9cUuR8tFv8dcHbGXDm+zTR3ACMyHIDcjTD7Z3sMsDQrJJM4KPkkpy2X06UuvbeSOWfuV/hwaVkOR4WPx3Gc70XZLa2vDvt/EJpg0j6YIYQNTY3LZPIDI+daKfRac12N4eIWHArmNLe3a6vIyRPNqGhT1Cjrj4VLtVwi447K/FRxDvLWSIPBBnZDnBXpjqcnfpSyFrfiBdrRNZndWk1R6XRgTsMHAz1xzre9nuBrZpHLN4nAyqE7KD6VVHNOajv0ytva6rO1srpi0UT5dmOSR5eoFTvXhswY7edjZlSWiIyNXRgDyNegG3jYY7tQOgxSTjXZqG7hZoEVJMbqOTUbJrJvZj2/wDC+Kq6WcUlpdpGW7qV9Ylxz0kdfT0pVdFzIzTt4zjJI9NvpUuIxXFtxVrid2Mq7Bh4eQx09Nqo4hJJcLGz5YougH06Uklas6oSp/8AC+wvbexMizwJcQTLocE7r6jyNI+Ix4cEcjggjy/sVc8bOrLg7ig21NE5PNOfwNTT2HIriz0/sxfG+4RbSudUirpkwceIefv50605ycDHPbzrz3sFf91cy2rHwyAOoPmOf0/SvQISrNqU7Ec8VT04Tuz4LHf0qf3c5Axtg12MIQPM7bfrXNIAbOSM+W1YxxGyMYBHKp7/AIT8qiWRSNP/AO1PJ8/1ogozMlhahz/l4uZ+4KittCrDuoY1IySQoGKJlOGJ9TUMYyRvvioxWxn0fHTDCHdsKoLMTy23NePd5Lf3M9yoy9xI0m/qSf616Z2xmFv2Zv8Af+fH3AA832P0Jry+Wf7JCAh8Y3xpIZDVHKg44cnb6CkmgsghDZlJDKeRUjmDSviks9zcoI/ZyXAJ2U752qiG5LXSyMNUhO2eW9G7lywUZB1b/KlrVsssnJ8V0WcP7wQxajlwvy6U7syBcqSoZQN1PUZ5UlhlC3JQYxnO2OvupzYlGv41mcpExwzAZ0jNK/CkdNjF7h2aUA6EmbLIhwOe3yoyG1kmihllSM28Em5kkCK2+6k8+nTlQ93ZPFLc90HaK306mddLb8sj++VfXkgube0jZzGkbEt4c6AxHiHn129Kdehk76NL2TtorW/yQrLLJlWV9S4weR+XrWz4rxC7thG1nGr5DZTBJYjGB7jv9K8x4BFc28skqCWSHXqRwCASCcED1r0vgF+nFIG7pgJE9pCdxTro5Mt2FPeXAurZe6dUfvA6soO4GVORsM4+tTtri4fiMqTI4hMKMuRsHy2oZ6/d+dfa8HGOXKoXF7HawmWVgEHntRJmK7axRrxNyozqbb5VnsFoXwPZ3FOuJSpxC6aadJ+4wSskYDaTyyQd8Y8qD+xMqN3UsM6uMK8bgg/Os0zpxySVMVlc70ruFxNKvn/UU7uIu5uGty6tIoBYL0yM0nuT/mX9MVBqmdVpoG4PetaXsU4JBRgfh1+leuWM6yRqUOQRkeorxiH+e4wdia9K7J3mvh8cbZLxHRny8qr4ed7RqkyFJOA1d17Eg7gee1VqcoCfbPMirNgM/e86BjuVC5Irusfhb6VWD4jqOM1zSPIUQCeTct7zVbErp3wOtTI1OR6muSxlmypwPQ4qcV6M3oyPbq976eDh8bArEvfTAHS2dwuPhmvNuJ3DTTgFiz8s43rVdoJWm4rxLUxch9I1J7IGNs9KzNvD/EkkcZJOFzRScmUm+ONURtrNVIeXJboAeVOlRNKEKPF+1ChRoyeYoiIloRtnDbDGarJaIwf9IXTyCDicYJJXO+SDt57U51lNEqH2CDnyFAcTt1mkjZSutegXFE8Ol3EUgz5Z6+lQ9O5K7NNfXouPHBLN/FjXv9Z9sjlQkTBkWE4BDZVvMdV/qPjVNooWdbV2BDfynPIjOPpTSbhyo8wllPdKrmG4UYWVl5ac899qZd2CrQBxKOe4u5i7qiwoWi8X3diAp8+XLrmr7HiZsDFJNO0MjAYKgszY55HpmoGZtJWQAOPZbzqo24uryJmVXWMYZc6Q4znn0p1rYjjZpou114YlYXcJUg+Ipyxzz6/Cg5uPy8VV1juO9kQaljdCoIG50+Z9+KUtaKkMkKkBXk1BQchfIZoy0t1giRlVA6BtRx4pCenPb9qzbE+YNZJJFHHPB3rXbSjmMahjnq+lXcVljt5ohYO4lA1SOmwY74A8xtRNzII/AZElnP8A0+Sj1P8AY99X8Lt4JIpoXjd7uTHdEE4zy55wOnPpWtrSKcU+xbZLdSwNd3QZnd8u+nAHkD5bCl5bvZJJG21E49QKeceukhgTh9qysQcu69SeZ9wG3vzQVvbi5eKC2QZVDjJ8gSf0NTlsrBCqMqJ3OjGTn51pOzF53V4YmOFkG3vH/Gazcg0y/AUZaStE6yJ7SEMPhVY9HDLUmerQEyRpjHvH9at25Hp60vsJkkjRo8lHGVING7uPGc+uaADpPiAIOBzHnUdCfgHzqZ9kheZHWq9B6D61gWK1YB2PUfvXSMIXkIAUb79BVerYruNTE8ulL+010LTgV24JDPH3Y97bf1NBLRmzyi44h9rvprmaNmkmkJERbGMnbNSMWlnKsHVRlig2T0qF1a6jrj2cDaqY3aONYWBAz4x5+dCmmUjNSjTCtz4epGcDniibZ0EKSNkxMxBKncGhHvTJcmbG4j0AY6VQJMgRIMFmzii22ZKEdoYmZpbkEsWC8ieeKLmtQTqXZsUvtomjUySDDg7b52o5rhnfUzZyBSSVF8M7tkluPB3E4YDOUfqjdCP2pvY8dia3NnxFlYrGy27EgKGLZ1A4556UlMgYYYA1TLFBKuh4lK+VZMo16hxczA/w4vET18qO4bwlBBc9/cNbukPeorbazvgDJH9mszC89qQIGDJ+FudOLbtXJHEY7q0SQfwx4xnwrjb6UyFlNMLQ3CEFJF9CQf3omySOe8jXiVzL3JzqKHcbbY+NJrnjltNPJKsZjDsWCLyUE8hVlt2na2hnhgt1cTLpLSLyGDy+f0FYzcaGptpLeJWeIoGJUEjG4519Lxhbeza2t1UTMTrkU5JHl7qz19xe/wCIyO80mnW2pgu2Tyzt7hQ6eDkcml66CnehjGxLs7nU7czRVrcG3nEsWz4I9+Rg/Q0rjYnkR8WAq6GXJ50pRdFl1hnDAEZ6V2A42zUm3A/vrX0ezV0RR5+R/wBM2XZe4EtkYmJzE2nGeY6VqIzhRuMY5eVYLs9cCLiCxlsJKuk55Z5itzFnZtht0rNUImX89jyxioErn2jVjZxseZ6c65rHk1CjCZxiTALDGxPvrH9vrom2tbVT7cjSnfmAMD9a1zgES892PWsV2yhjfisYYEhYRgZO25rC2ZhFz7qsMCMPEoJ88UbFbQ49n/7Grlt4sjw/U04BObGIoRg+fOrEt0UABRsNtt6bfZ4txp+pqP2eL8P1NakEWTjTExNUFwQMGnM1vEYXBXp5mlr20WB4T+Y1Ka2XxTpA5fB519r351eLeIk5U/mNdFtDg+E/mNTor9Cjvd9zUu8Ujc5qYt4id1P5jXfs0QHsn8xrUZ5LKwy46fKuMyjljFWCCPfwnl5mpG3i2Gk4/wBRo0Dmvwp7wDlUlkB61d9mhwPCef4jURbRZPhP5jQo31ZDvVzzzVkc2noDXBaw5zoP5jU1t4vwn5mjRvow+FgyDzxVqg5yK7bQR6R4Ty8zRXcR49n6mrx6OaTt2QjdkAddmU5FegcLukntkdCwVgG9M9awqRJ3Z2+tavs2oHDkA6SsBvy5U0gI0CtjOkkg8ianpP4hUG9knrtUcClMf//Z"/>
          <p:cNvSpPr>
            <a:spLocks noChangeAspect="1" noChangeArrowheads="1"/>
          </p:cNvSpPr>
          <p:nvPr/>
        </p:nvSpPr>
        <p:spPr bwMode="auto">
          <a:xfrm>
            <a:off x="63500" y="-496888"/>
            <a:ext cx="1371600" cy="1028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432" name="Picture 8" descr="http://t2.gstatic.com/images?q=tbn:ANd9GcTWNu1tPvDqmMlesIz5wLizPKusF-X_dwzhNnp00UuTlaeubusP"/>
          <p:cNvPicPr>
            <a:picLocks noChangeAspect="1" noChangeArrowheads="1"/>
          </p:cNvPicPr>
          <p:nvPr/>
        </p:nvPicPr>
        <p:blipFill>
          <a:blip r:embed="rId3" cstate="print"/>
          <a:srcRect/>
          <a:stretch>
            <a:fillRect/>
          </a:stretch>
        </p:blipFill>
        <p:spPr bwMode="auto">
          <a:xfrm>
            <a:off x="5410200" y="1600200"/>
            <a:ext cx="2645003" cy="1981200"/>
          </a:xfrm>
          <a:prstGeom prst="rect">
            <a:avLst/>
          </a:prstGeom>
          <a:noFill/>
        </p:spPr>
      </p:pic>
      <p:sp>
        <p:nvSpPr>
          <p:cNvPr id="8" name="Title 1"/>
          <p:cNvSpPr txBox="1">
            <a:spLocks/>
          </p:cNvSpPr>
          <p:nvPr/>
        </p:nvSpPr>
        <p:spPr bwMode="auto">
          <a:xfrm>
            <a:off x="1371600" y="52578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uLnTx/>
                <a:uFillTx/>
                <a:latin typeface="+mn-lt"/>
                <a:ea typeface="+mj-ea"/>
                <a:cs typeface="+mj-cs"/>
              </a:rPr>
              <a:t>Not Completely . . . </a:t>
            </a:r>
          </a:p>
        </p:txBody>
      </p:sp>
      <p:pic>
        <p:nvPicPr>
          <p:cNvPr id="103434" name="Picture 10" descr="http://knol.google.com/k/-/-/1558rwj796sda/hga2ry/bevillcall.gif"/>
          <p:cNvPicPr>
            <a:picLocks noChangeAspect="1" noChangeArrowheads="1"/>
          </p:cNvPicPr>
          <p:nvPr/>
        </p:nvPicPr>
        <p:blipFill>
          <a:blip r:embed="rId4" cstate="print"/>
          <a:srcRect/>
          <a:stretch>
            <a:fillRect/>
          </a:stretch>
        </p:blipFill>
        <p:spPr bwMode="auto">
          <a:xfrm>
            <a:off x="3048000" y="2667000"/>
            <a:ext cx="2571750" cy="2495551"/>
          </a:xfrm>
          <a:prstGeom prst="rect">
            <a:avLst/>
          </a:prstGeom>
          <a:noFill/>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534400" cy="1143000"/>
          </a:xfrm>
        </p:spPr>
        <p:txBody>
          <a:bodyPr/>
          <a:lstStyle/>
          <a:p>
            <a:pPr algn="ctr"/>
            <a:r>
              <a:rPr lang="en-US" sz="3200" dirty="0"/>
              <a:t>Do You Think it is Time for Next Generation 9-1-1?</a:t>
            </a:r>
          </a:p>
        </p:txBody>
      </p:sp>
      <p:sp>
        <p:nvSpPr>
          <p:cNvPr id="4" name="Rectangle 3"/>
          <p:cNvSpPr/>
          <p:nvPr/>
        </p:nvSpPr>
        <p:spPr>
          <a:xfrm>
            <a:off x="685800" y="2205097"/>
            <a:ext cx="7772400" cy="1569660"/>
          </a:xfrm>
          <a:prstGeom prst="rect">
            <a:avLst/>
          </a:prstGeom>
        </p:spPr>
        <p:txBody>
          <a:bodyPr wrap="square">
            <a:spAutoFit/>
          </a:bodyPr>
          <a:lstStyle/>
          <a:p>
            <a:pPr algn="ctr"/>
            <a:r>
              <a:rPr lang="en-US" sz="3200" dirty="0"/>
              <a:t>Why or Why not?</a:t>
            </a:r>
          </a:p>
          <a:p>
            <a:pPr algn="ctr"/>
            <a:endParaRPr lang="en-US" sz="3200" dirty="0"/>
          </a:p>
          <a:p>
            <a:pPr algn="ctr"/>
            <a:r>
              <a:rPr lang="en-US" sz="3200" dirty="0"/>
              <a:t>DOES THE GENERAL PUBLIC?</a:t>
            </a:r>
          </a:p>
        </p:txBody>
      </p:sp>
      <p:pic>
        <p:nvPicPr>
          <p:cNvPr id="7" name="Picture 4">
            <a:extLst>
              <a:ext uri="{FF2B5EF4-FFF2-40B4-BE49-F238E27FC236}">
                <a16:creationId xmlns:a16="http://schemas.microsoft.com/office/drawing/2014/main" id="{2DF185EA-D6E1-45BC-8926-ADFC9107B86E}"/>
              </a:ext>
            </a:extLst>
          </p:cNvPr>
          <p:cNvPicPr>
            <a:picLocks noChangeAspect="1" noChangeArrowheads="1"/>
          </p:cNvPicPr>
          <p:nvPr/>
        </p:nvPicPr>
        <p:blipFill>
          <a:blip r:embed="rId3" cstate="print"/>
          <a:srcRect/>
          <a:stretch>
            <a:fillRect/>
          </a:stretch>
        </p:blipFill>
        <p:spPr bwMode="auto">
          <a:xfrm>
            <a:off x="1905000" y="4038600"/>
            <a:ext cx="5562599" cy="2038285"/>
          </a:xfrm>
          <a:prstGeom prst="rect">
            <a:avLst/>
          </a:prstGeom>
          <a:noFill/>
          <a:ln w="9525">
            <a:noFill/>
            <a:miter lim="800000"/>
            <a:headEnd/>
            <a:tailEnd/>
          </a:ln>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304800"/>
            <a:ext cx="8229600" cy="1143000"/>
          </a:xfrm>
        </p:spPr>
        <p:txBody>
          <a:bodyPr/>
          <a:lstStyle/>
          <a:p>
            <a:pPr algn="ctr"/>
            <a:r>
              <a:rPr lang="en-US" dirty="0"/>
              <a:t>What is NG9-1-1?</a:t>
            </a:r>
          </a:p>
        </p:txBody>
      </p:sp>
      <p:sp>
        <p:nvSpPr>
          <p:cNvPr id="153603" name="Rectangle 3"/>
          <p:cNvSpPr>
            <a:spLocks noGrp="1" noChangeArrowheads="1"/>
          </p:cNvSpPr>
          <p:nvPr>
            <p:ph type="body" idx="1"/>
          </p:nvPr>
        </p:nvSpPr>
        <p:spPr/>
        <p:txBody>
          <a:bodyPr/>
          <a:lstStyle/>
          <a:p>
            <a:pPr>
              <a:buFontTx/>
              <a:buNone/>
            </a:pPr>
            <a:endParaRPr lang="en-US" b="1" dirty="0"/>
          </a:p>
          <a:p>
            <a:pPr>
              <a:buFontTx/>
              <a:buNone/>
            </a:pPr>
            <a:r>
              <a:rPr lang="en-US" dirty="0"/>
              <a:t>   </a:t>
            </a:r>
            <a:r>
              <a:rPr lang="en-US" sz="2800" dirty="0"/>
              <a:t>A simple, open architecture that uses a secured, managed IP network and gateways, to manage </a:t>
            </a:r>
            <a:r>
              <a:rPr lang="en-US" dirty="0"/>
              <a:t>information </a:t>
            </a:r>
            <a:r>
              <a:rPr lang="en-US" sz="2800" dirty="0"/>
              <a:t>sets supporting:</a:t>
            </a:r>
          </a:p>
          <a:p>
            <a:pPr lvl="4"/>
            <a:r>
              <a:rPr lang="en-US" sz="2800" dirty="0"/>
              <a:t>Voice &amp; Text Messaging</a:t>
            </a:r>
          </a:p>
          <a:p>
            <a:pPr lvl="4"/>
            <a:r>
              <a:rPr lang="en-US" sz="2800" dirty="0"/>
              <a:t>Data</a:t>
            </a:r>
          </a:p>
          <a:p>
            <a:pPr lvl="4"/>
            <a:r>
              <a:rPr lang="en-US" sz="2800" dirty="0"/>
              <a:t>Video, and</a:t>
            </a:r>
          </a:p>
          <a:p>
            <a:pPr lvl="4"/>
            <a:r>
              <a:rPr lang="en-US" sz="2800" dirty="0"/>
              <a:t>Whatever the Future Holds!</a:t>
            </a:r>
          </a:p>
        </p:txBody>
      </p:sp>
      <p:pic>
        <p:nvPicPr>
          <p:cNvPr id="90117" name="Picture 5" descr="C:\Documents and Settings\christy\Local Settings\Temporary Internet Files\Content.IE5\QG0IKBMB\MC900437207[1].jpg"/>
          <p:cNvPicPr>
            <a:picLocks noChangeAspect="1" noChangeArrowheads="1"/>
          </p:cNvPicPr>
          <p:nvPr/>
        </p:nvPicPr>
        <p:blipFill>
          <a:blip r:embed="rId2" cstate="print"/>
          <a:srcRect/>
          <a:stretch>
            <a:fillRect/>
          </a:stretch>
        </p:blipFill>
        <p:spPr bwMode="auto">
          <a:xfrm>
            <a:off x="533400" y="4114800"/>
            <a:ext cx="1676400" cy="1676400"/>
          </a:xfrm>
          <a:prstGeom prst="rect">
            <a:avLst/>
          </a:prstGeom>
          <a:noFill/>
        </p:spPr>
      </p:pic>
      <p:pic>
        <p:nvPicPr>
          <p:cNvPr id="90119" name="Picture 7" descr="C:\Documents and Settings\christy\Local Settings\Temporary Internet Files\Content.IE5\M0Q5TUFS\MP900448347[1].jpg"/>
          <p:cNvPicPr>
            <a:picLocks noChangeAspect="1" noChangeArrowheads="1"/>
          </p:cNvPicPr>
          <p:nvPr/>
        </p:nvPicPr>
        <p:blipFill>
          <a:blip r:embed="rId3" cstate="print"/>
          <a:srcRect/>
          <a:stretch>
            <a:fillRect/>
          </a:stretch>
        </p:blipFill>
        <p:spPr bwMode="auto">
          <a:xfrm>
            <a:off x="6781800" y="685800"/>
            <a:ext cx="2133600" cy="1422400"/>
          </a:xfrm>
          <a:prstGeom prst="rect">
            <a:avLst/>
          </a:prstGeom>
          <a:noFill/>
        </p:spPr>
      </p:pic>
      <p:pic>
        <p:nvPicPr>
          <p:cNvPr id="11" name="Picture 7" descr="C:\Documents and Settings\christy\Local Settings\Temporary Internet Files\Content.IE5\M0Q5TUFS\MP900448347[1].jpg"/>
          <p:cNvPicPr>
            <a:picLocks noChangeAspect="1" noChangeArrowheads="1"/>
          </p:cNvPicPr>
          <p:nvPr/>
        </p:nvPicPr>
        <p:blipFill>
          <a:blip r:embed="rId3" cstate="print"/>
          <a:srcRect/>
          <a:stretch>
            <a:fillRect/>
          </a:stretch>
        </p:blipFill>
        <p:spPr bwMode="auto">
          <a:xfrm>
            <a:off x="304800" y="685800"/>
            <a:ext cx="2133600" cy="1422400"/>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2D89-3369-4C9B-B149-06B36E63BB6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61FBFA57-7614-4B51-80DC-3BE941A0517D}"/>
              </a:ext>
            </a:extLst>
          </p:cNvPr>
          <p:cNvSpPr>
            <a:spLocks noGrp="1"/>
          </p:cNvSpPr>
          <p:nvPr>
            <p:ph idx="1"/>
          </p:nvPr>
        </p:nvSpPr>
        <p:spPr>
          <a:xfrm>
            <a:off x="1524000" y="2133600"/>
            <a:ext cx="6858000" cy="2743200"/>
          </a:xfrm>
        </p:spPr>
        <p:txBody>
          <a:bodyPr/>
          <a:lstStyle/>
          <a:p>
            <a:r>
              <a:rPr lang="en-US" dirty="0"/>
              <a:t>Federal Engineering</a:t>
            </a:r>
          </a:p>
          <a:p>
            <a:pPr lvl="1"/>
            <a:r>
              <a:rPr lang="en-US" dirty="0"/>
              <a:t>Eric Parry, Program Manager</a:t>
            </a:r>
          </a:p>
          <a:p>
            <a:pPr lvl="1"/>
            <a:r>
              <a:rPr lang="en-US" dirty="0"/>
              <a:t>Kraig Kaizumi, Senior Consultant</a:t>
            </a:r>
          </a:p>
        </p:txBody>
      </p:sp>
      <p:sp>
        <p:nvSpPr>
          <p:cNvPr id="4" name="Slide Number Placeholder 3">
            <a:extLst>
              <a:ext uri="{FF2B5EF4-FFF2-40B4-BE49-F238E27FC236}">
                <a16:creationId xmlns:a16="http://schemas.microsoft.com/office/drawing/2014/main" id="{B5C7CBB3-FEFC-4C7F-AD4C-AB1A3775406C}"/>
              </a:ext>
            </a:extLst>
          </p:cNvPr>
          <p:cNvSpPr>
            <a:spLocks noGrp="1"/>
          </p:cNvSpPr>
          <p:nvPr>
            <p:ph type="sldNum" sz="quarter" idx="11"/>
          </p:nvPr>
        </p:nvSpPr>
        <p:spPr/>
        <p:txBody>
          <a:bodyPr/>
          <a:lstStyle/>
          <a:p>
            <a:pPr>
              <a:defRPr/>
            </a:pPr>
            <a:fld id="{A1190265-99A9-4C69-A75A-72FAA9245A4E}" type="slidenum">
              <a:rPr lang="en-US" smtClean="0"/>
              <a:pPr>
                <a:defRPr/>
              </a:pPr>
              <a:t>2</a:t>
            </a:fld>
            <a:endParaRPr lang="en-US" dirty="0"/>
          </a:p>
        </p:txBody>
      </p:sp>
      <p:pic>
        <p:nvPicPr>
          <p:cNvPr id="7" name="Picture 6" descr="Image result">
            <a:extLst>
              <a:ext uri="{FF2B5EF4-FFF2-40B4-BE49-F238E27FC236}">
                <a16:creationId xmlns:a16="http://schemas.microsoft.com/office/drawing/2014/main" id="{CF6FE99D-E4BA-4DB6-851F-B5A78014E37A}"/>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323500295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dirty="0"/>
              <a:t>Next Generation 9-1-1	</a:t>
            </a:r>
          </a:p>
        </p:txBody>
      </p:sp>
      <p:sp>
        <p:nvSpPr>
          <p:cNvPr id="64515" name="Rectangle 3"/>
          <p:cNvSpPr>
            <a:spLocks noGrp="1" noChangeArrowheads="1"/>
          </p:cNvSpPr>
          <p:nvPr>
            <p:ph type="body" idx="1"/>
          </p:nvPr>
        </p:nvSpPr>
        <p:spPr>
          <a:xfrm>
            <a:off x="1533525" y="1401762"/>
            <a:ext cx="7077075" cy="5075238"/>
          </a:xfrm>
        </p:spPr>
        <p:txBody>
          <a:bodyPr/>
          <a:lstStyle/>
          <a:p>
            <a:pPr algn="ctr">
              <a:buFontTx/>
              <a:buNone/>
            </a:pPr>
            <a:endParaRPr lang="en-US" sz="4800" dirty="0"/>
          </a:p>
          <a:p>
            <a:pPr algn="ctr">
              <a:buFontTx/>
              <a:buNone/>
            </a:pPr>
            <a:endParaRPr lang="en-US" sz="4800" dirty="0"/>
          </a:p>
          <a:p>
            <a:pPr algn="ctr">
              <a:buFontTx/>
              <a:buNone/>
            </a:pPr>
            <a:r>
              <a:rPr lang="en-US" sz="4800" dirty="0"/>
              <a:t>ANY DEVICE, ANY TIME, ANYWHERE!</a:t>
            </a:r>
          </a:p>
        </p:txBody>
      </p:sp>
      <p:pic>
        <p:nvPicPr>
          <p:cNvPr id="64516" name="Picture 4" descr="MPj04221250000[1]"/>
          <p:cNvPicPr>
            <a:picLocks noChangeAspect="1" noChangeArrowheads="1"/>
          </p:cNvPicPr>
          <p:nvPr/>
        </p:nvPicPr>
        <p:blipFill>
          <a:blip r:embed="rId3" cstate="print"/>
          <a:srcRect/>
          <a:stretch>
            <a:fillRect/>
          </a:stretch>
        </p:blipFill>
        <p:spPr bwMode="auto">
          <a:xfrm>
            <a:off x="2590800" y="4724400"/>
            <a:ext cx="2133600" cy="2133600"/>
          </a:xfrm>
          <a:prstGeom prst="rect">
            <a:avLst/>
          </a:prstGeom>
          <a:noFill/>
        </p:spPr>
      </p:pic>
      <p:pic>
        <p:nvPicPr>
          <p:cNvPr id="64517" name="Picture 5" descr="MPj04223520000[1]"/>
          <p:cNvPicPr>
            <a:picLocks noChangeAspect="1" noChangeArrowheads="1"/>
          </p:cNvPicPr>
          <p:nvPr/>
        </p:nvPicPr>
        <p:blipFill>
          <a:blip r:embed="rId4" cstate="print"/>
          <a:srcRect/>
          <a:stretch>
            <a:fillRect/>
          </a:stretch>
        </p:blipFill>
        <p:spPr bwMode="auto">
          <a:xfrm>
            <a:off x="2209800" y="1600200"/>
            <a:ext cx="1981200" cy="1344613"/>
          </a:xfrm>
          <a:prstGeom prst="rect">
            <a:avLst/>
          </a:prstGeom>
          <a:noFill/>
        </p:spPr>
      </p:pic>
      <p:pic>
        <p:nvPicPr>
          <p:cNvPr id="64518" name="Picture 6" descr="MPj04223860000[1]"/>
          <p:cNvPicPr>
            <a:picLocks noChangeAspect="1" noChangeArrowheads="1"/>
          </p:cNvPicPr>
          <p:nvPr/>
        </p:nvPicPr>
        <p:blipFill>
          <a:blip r:embed="rId5" cstate="print"/>
          <a:srcRect/>
          <a:stretch>
            <a:fillRect/>
          </a:stretch>
        </p:blipFill>
        <p:spPr bwMode="auto">
          <a:xfrm>
            <a:off x="7239000" y="5181600"/>
            <a:ext cx="1662113" cy="1676400"/>
          </a:xfrm>
          <a:prstGeom prst="rect">
            <a:avLst/>
          </a:prstGeom>
          <a:noFill/>
        </p:spPr>
      </p:pic>
      <p:pic>
        <p:nvPicPr>
          <p:cNvPr id="64519" name="Picture 7" descr="MPj04225850000[1]"/>
          <p:cNvPicPr>
            <a:picLocks noChangeAspect="1" noChangeArrowheads="1"/>
          </p:cNvPicPr>
          <p:nvPr/>
        </p:nvPicPr>
        <p:blipFill>
          <a:blip r:embed="rId6" cstate="print"/>
          <a:srcRect/>
          <a:stretch>
            <a:fillRect/>
          </a:stretch>
        </p:blipFill>
        <p:spPr bwMode="auto">
          <a:xfrm>
            <a:off x="228600" y="4954588"/>
            <a:ext cx="1981200" cy="1317625"/>
          </a:xfrm>
          <a:prstGeom prst="rect">
            <a:avLst/>
          </a:prstGeom>
          <a:noFill/>
        </p:spPr>
      </p:pic>
      <p:pic>
        <p:nvPicPr>
          <p:cNvPr id="64520" name="Picture 8" descr="MPj04225280000[1]"/>
          <p:cNvPicPr>
            <a:picLocks noChangeAspect="1" noChangeArrowheads="1"/>
          </p:cNvPicPr>
          <p:nvPr/>
        </p:nvPicPr>
        <p:blipFill>
          <a:blip r:embed="rId7" cstate="print"/>
          <a:srcRect/>
          <a:stretch>
            <a:fillRect/>
          </a:stretch>
        </p:blipFill>
        <p:spPr bwMode="auto">
          <a:xfrm>
            <a:off x="5029200" y="4648200"/>
            <a:ext cx="1644650" cy="2057400"/>
          </a:xfrm>
          <a:prstGeom prst="rect">
            <a:avLst/>
          </a:prstGeom>
          <a:noFill/>
        </p:spPr>
      </p:pic>
      <p:pic>
        <p:nvPicPr>
          <p:cNvPr id="64521" name="Picture 9" descr="MPj04221350000[1]"/>
          <p:cNvPicPr>
            <a:picLocks noChangeAspect="1" noChangeArrowheads="1"/>
          </p:cNvPicPr>
          <p:nvPr/>
        </p:nvPicPr>
        <p:blipFill>
          <a:blip r:embed="rId8" cstate="print"/>
          <a:srcRect/>
          <a:stretch>
            <a:fillRect/>
          </a:stretch>
        </p:blipFill>
        <p:spPr bwMode="auto">
          <a:xfrm>
            <a:off x="7848600" y="1600200"/>
            <a:ext cx="1009650" cy="1524000"/>
          </a:xfrm>
          <a:prstGeom prst="rect">
            <a:avLst/>
          </a:prstGeom>
          <a:noFill/>
        </p:spPr>
      </p:pic>
      <p:pic>
        <p:nvPicPr>
          <p:cNvPr id="64522" name="Picture 10" descr="MPj04230910000[1]"/>
          <p:cNvPicPr>
            <a:picLocks noChangeAspect="1" noChangeArrowheads="1"/>
          </p:cNvPicPr>
          <p:nvPr/>
        </p:nvPicPr>
        <p:blipFill>
          <a:blip r:embed="rId9" cstate="print"/>
          <a:srcRect/>
          <a:stretch>
            <a:fillRect/>
          </a:stretch>
        </p:blipFill>
        <p:spPr bwMode="auto">
          <a:xfrm>
            <a:off x="228600" y="1600200"/>
            <a:ext cx="1600200" cy="1290638"/>
          </a:xfrm>
          <a:prstGeom prst="rect">
            <a:avLst/>
          </a:prstGeom>
          <a:noFill/>
        </p:spPr>
      </p:pic>
      <p:pic>
        <p:nvPicPr>
          <p:cNvPr id="64523" name="Picture 11" descr="MPj04227340000[1]"/>
          <p:cNvPicPr>
            <a:picLocks noChangeAspect="1" noChangeArrowheads="1"/>
          </p:cNvPicPr>
          <p:nvPr/>
        </p:nvPicPr>
        <p:blipFill>
          <a:blip r:embed="rId10" cstate="print"/>
          <a:srcRect/>
          <a:stretch>
            <a:fillRect/>
          </a:stretch>
        </p:blipFill>
        <p:spPr bwMode="auto">
          <a:xfrm>
            <a:off x="6019800" y="1600200"/>
            <a:ext cx="1524000" cy="1524000"/>
          </a:xfrm>
          <a:prstGeom prst="rect">
            <a:avLst/>
          </a:prstGeom>
          <a:noFill/>
        </p:spPr>
      </p:pic>
      <p:pic>
        <p:nvPicPr>
          <p:cNvPr id="64524" name="Picture 12" descr="MPj04026160000[1]"/>
          <p:cNvPicPr>
            <a:picLocks noChangeAspect="1" noChangeArrowheads="1"/>
          </p:cNvPicPr>
          <p:nvPr/>
        </p:nvPicPr>
        <p:blipFill>
          <a:blip r:embed="rId11" cstate="print"/>
          <a:srcRect/>
          <a:stretch>
            <a:fillRect/>
          </a:stretch>
        </p:blipFill>
        <p:spPr bwMode="auto">
          <a:xfrm>
            <a:off x="381000" y="3048000"/>
            <a:ext cx="1270000" cy="1371600"/>
          </a:xfrm>
          <a:prstGeom prst="rect">
            <a:avLst/>
          </a:prstGeom>
          <a:noFill/>
        </p:spPr>
      </p:pic>
      <p:pic>
        <p:nvPicPr>
          <p:cNvPr id="64525" name="Picture 13" descr="MPj04117600000[1]"/>
          <p:cNvPicPr>
            <a:picLocks noChangeAspect="1" noChangeArrowheads="1"/>
          </p:cNvPicPr>
          <p:nvPr/>
        </p:nvPicPr>
        <p:blipFill>
          <a:blip r:embed="rId12" cstate="print"/>
          <a:srcRect/>
          <a:stretch>
            <a:fillRect/>
          </a:stretch>
        </p:blipFill>
        <p:spPr bwMode="auto">
          <a:xfrm>
            <a:off x="4343400" y="1600200"/>
            <a:ext cx="1524000" cy="1524000"/>
          </a:xfrm>
          <a:prstGeom prst="rect">
            <a:avLst/>
          </a:prstGeom>
          <a:noFill/>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ln/>
        </p:spPr>
        <p:txBody>
          <a:bodyPr>
            <a:normAutofit/>
          </a:bodyPr>
          <a:lstStyle/>
          <a:p>
            <a:r>
              <a:rPr lang="en-US" dirty="0"/>
              <a:t>WHY IT IS TIME FOR NG9-1-1</a:t>
            </a:r>
          </a:p>
        </p:txBody>
      </p:sp>
      <p:sp>
        <p:nvSpPr>
          <p:cNvPr id="74755" name="Rectangle 3"/>
          <p:cNvSpPr>
            <a:spLocks noGrp="1" noChangeArrowheads="1"/>
          </p:cNvSpPr>
          <p:nvPr>
            <p:ph type="body" idx="1"/>
          </p:nvPr>
        </p:nvSpPr>
        <p:spPr>
          <a:xfrm>
            <a:off x="762000" y="1752600"/>
            <a:ext cx="7467600" cy="4800600"/>
          </a:xfrm>
          <a:noFill/>
          <a:ln/>
        </p:spPr>
        <p:txBody>
          <a:bodyPr>
            <a:normAutofit/>
          </a:bodyPr>
          <a:lstStyle/>
          <a:p>
            <a:pPr>
              <a:lnSpc>
                <a:spcPct val="90000"/>
              </a:lnSpc>
            </a:pPr>
            <a:r>
              <a:rPr lang="en-US" dirty="0"/>
              <a:t>Resolving infrastructure limitations</a:t>
            </a:r>
          </a:p>
          <a:p>
            <a:pPr>
              <a:lnSpc>
                <a:spcPct val="90000"/>
              </a:lnSpc>
            </a:pPr>
            <a:r>
              <a:rPr lang="en-US" dirty="0"/>
              <a:t>Easing regionalization logistics</a:t>
            </a:r>
          </a:p>
          <a:p>
            <a:pPr>
              <a:lnSpc>
                <a:spcPct val="90000"/>
              </a:lnSpc>
            </a:pPr>
            <a:r>
              <a:rPr lang="en-US" dirty="0"/>
              <a:t>Reducing long term costs – Virtual (hosting) of services </a:t>
            </a:r>
          </a:p>
          <a:p>
            <a:pPr>
              <a:lnSpc>
                <a:spcPct val="90000"/>
              </a:lnSpc>
            </a:pPr>
            <a:r>
              <a:rPr lang="en-US" dirty="0"/>
              <a:t>More functionality and optional features</a:t>
            </a:r>
            <a:endParaRPr lang="en-US" dirty="0">
              <a:solidFill>
                <a:srgbClr val="FF0000"/>
              </a:solidFill>
            </a:endParaRPr>
          </a:p>
          <a:p>
            <a:r>
              <a:rPr lang="en-US" dirty="0"/>
              <a:t>Faster info exchange with other PSAPs</a:t>
            </a:r>
          </a:p>
          <a:p>
            <a:r>
              <a:rPr lang="en-US" dirty="0"/>
              <a:t>Improved caller location = faster call taking and dispatch</a:t>
            </a:r>
          </a:p>
          <a:p>
            <a:r>
              <a:rPr lang="en-US" dirty="0"/>
              <a:t>Ability to manage spikes in call volume</a:t>
            </a:r>
          </a:p>
          <a:p>
            <a:pPr>
              <a:lnSpc>
                <a:spcPct val="90000"/>
              </a:lnSpc>
            </a:pPr>
            <a:endParaRPr lang="en-US" dirty="0"/>
          </a:p>
        </p:txBody>
      </p:sp>
      <p:pic>
        <p:nvPicPr>
          <p:cNvPr id="4" name="Picture 7" descr="j0423828[1]"/>
          <p:cNvPicPr>
            <a:picLocks noChangeAspect="1" noChangeArrowheads="1"/>
          </p:cNvPicPr>
          <p:nvPr/>
        </p:nvPicPr>
        <p:blipFill>
          <a:blip r:embed="rId3" cstate="print"/>
          <a:srcRect/>
          <a:stretch>
            <a:fillRect/>
          </a:stretch>
        </p:blipFill>
        <p:spPr bwMode="auto">
          <a:xfrm>
            <a:off x="7239000" y="266283"/>
            <a:ext cx="1524000" cy="2414387"/>
          </a:xfrm>
          <a:prstGeom prst="rect">
            <a:avLst/>
          </a:prstGeom>
          <a:noFill/>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89013" y="481013"/>
            <a:ext cx="6781800" cy="698500"/>
          </a:xfrm>
          <a:noFill/>
          <a:ln/>
        </p:spPr>
        <p:txBody>
          <a:bodyPr>
            <a:normAutofit fontScale="90000"/>
          </a:bodyPr>
          <a:lstStyle/>
          <a:p>
            <a:pPr algn="ctr"/>
            <a:r>
              <a:rPr lang="en-US" dirty="0"/>
              <a:t>WIIFM? Benefits of NG</a:t>
            </a:r>
          </a:p>
        </p:txBody>
      </p:sp>
      <p:sp>
        <p:nvSpPr>
          <p:cNvPr id="80899" name="Rectangle 3"/>
          <p:cNvSpPr>
            <a:spLocks noGrp="1" noChangeArrowheads="1"/>
          </p:cNvSpPr>
          <p:nvPr>
            <p:ph type="body" idx="1"/>
          </p:nvPr>
        </p:nvSpPr>
        <p:spPr>
          <a:xfrm>
            <a:off x="1068387" y="1981200"/>
            <a:ext cx="7389813" cy="3581400"/>
          </a:xfrm>
          <a:noFill/>
          <a:ln/>
        </p:spPr>
        <p:txBody>
          <a:bodyPr/>
          <a:lstStyle/>
          <a:p>
            <a:pPr>
              <a:lnSpc>
                <a:spcPct val="90000"/>
              </a:lnSpc>
            </a:pPr>
            <a:r>
              <a:rPr lang="en-US" dirty="0"/>
              <a:t>We can provide b</a:t>
            </a:r>
            <a:r>
              <a:rPr lang="en-US" sz="2800" dirty="0"/>
              <a:t>etter service</a:t>
            </a:r>
          </a:p>
          <a:p>
            <a:pPr>
              <a:lnSpc>
                <a:spcPct val="90000"/>
              </a:lnSpc>
            </a:pPr>
            <a:r>
              <a:rPr lang="en-US" sz="2800" dirty="0"/>
              <a:t>Supports a much wider range of devices and services</a:t>
            </a:r>
          </a:p>
          <a:p>
            <a:pPr>
              <a:lnSpc>
                <a:spcPct val="90000"/>
              </a:lnSpc>
            </a:pPr>
            <a:r>
              <a:rPr lang="en-US" sz="2800" dirty="0"/>
              <a:t>Improved coping in disaster situations</a:t>
            </a:r>
          </a:p>
          <a:p>
            <a:pPr>
              <a:lnSpc>
                <a:spcPct val="90000"/>
              </a:lnSpc>
            </a:pPr>
            <a:r>
              <a:rPr lang="en-US" sz="2800" dirty="0"/>
              <a:t>Telco competition – non-proprietary solutions that are available “off-the-shelf”</a:t>
            </a:r>
          </a:p>
          <a:p>
            <a:pPr>
              <a:lnSpc>
                <a:spcPct val="90000"/>
              </a:lnSpc>
            </a:pPr>
            <a:r>
              <a:rPr lang="en-US" sz="2800" dirty="0"/>
              <a:t>We have a bigger say in </a:t>
            </a:r>
            <a:r>
              <a:rPr lang="en-US" dirty="0"/>
              <a:t>our own d</a:t>
            </a:r>
            <a:r>
              <a:rPr lang="en-US" sz="2800" dirty="0"/>
              <a:t>estiny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z="4000" dirty="0"/>
              <a:t>Primary Components of  Next Gen 9-1-1</a:t>
            </a:r>
          </a:p>
        </p:txBody>
      </p:sp>
      <p:sp>
        <p:nvSpPr>
          <p:cNvPr id="87043" name="Rectangle 3"/>
          <p:cNvSpPr>
            <a:spLocks noGrp="1" noChangeArrowheads="1"/>
          </p:cNvSpPr>
          <p:nvPr>
            <p:ph type="body" idx="1"/>
          </p:nvPr>
        </p:nvSpPr>
        <p:spPr>
          <a:xfrm>
            <a:off x="914400" y="1828800"/>
            <a:ext cx="7772400" cy="3352800"/>
          </a:xfrm>
        </p:spPr>
        <p:txBody>
          <a:bodyPr/>
          <a:lstStyle/>
          <a:p>
            <a:r>
              <a:rPr lang="en-US" dirty="0"/>
              <a:t>CPE (9-1-1 Call Taking Equipment)</a:t>
            </a:r>
          </a:p>
          <a:p>
            <a:r>
              <a:rPr lang="en-US" dirty="0"/>
              <a:t>Network (IP)</a:t>
            </a:r>
          </a:p>
          <a:p>
            <a:r>
              <a:rPr lang="en-US" dirty="0"/>
              <a:t>Database</a:t>
            </a:r>
          </a:p>
          <a:p>
            <a:r>
              <a:rPr lang="en-US" dirty="0"/>
              <a:t>GIS (Graphic MSAG &amp; Auto Location)</a:t>
            </a:r>
          </a:p>
          <a:p>
            <a:r>
              <a:rPr lang="en-US" dirty="0"/>
              <a:t>IT (Security, Upgrades &amp; Maintenance)</a:t>
            </a:r>
          </a:p>
        </p:txBody>
      </p:sp>
      <p:pic>
        <p:nvPicPr>
          <p:cNvPr id="76801" name="Picture 1" descr="C:\Documents and Settings\christy\Local Settings\Temporary Internet Files\Content.IE5\QG0IKBMB\MC900334286[1].wmf"/>
          <p:cNvPicPr>
            <a:picLocks noChangeAspect="1" noChangeArrowheads="1"/>
          </p:cNvPicPr>
          <p:nvPr/>
        </p:nvPicPr>
        <p:blipFill>
          <a:blip r:embed="rId2" cstate="print"/>
          <a:srcRect/>
          <a:stretch>
            <a:fillRect/>
          </a:stretch>
        </p:blipFill>
        <p:spPr bwMode="auto">
          <a:xfrm>
            <a:off x="6934200" y="4114800"/>
            <a:ext cx="2057400" cy="2489679"/>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04800"/>
            <a:ext cx="8517386" cy="1143000"/>
          </a:xfrm>
        </p:spPr>
        <p:txBody>
          <a:bodyPr>
            <a:normAutofit fontScale="90000"/>
          </a:bodyPr>
          <a:lstStyle/>
          <a:p>
            <a:r>
              <a:rPr lang="en-US" sz="4000" dirty="0"/>
              <a:t>Secondary Components of  Next Gen 9-1-1	</a:t>
            </a:r>
          </a:p>
        </p:txBody>
      </p:sp>
      <p:sp>
        <p:nvSpPr>
          <p:cNvPr id="101379" name="Rectangle 3"/>
          <p:cNvSpPr>
            <a:spLocks noGrp="1" noChangeArrowheads="1"/>
          </p:cNvSpPr>
          <p:nvPr>
            <p:ph type="body" idx="1"/>
          </p:nvPr>
        </p:nvSpPr>
        <p:spPr>
          <a:xfrm>
            <a:off x="1066800" y="1981200"/>
            <a:ext cx="7848600" cy="4191000"/>
          </a:xfrm>
        </p:spPr>
        <p:txBody>
          <a:bodyPr/>
          <a:lstStyle/>
          <a:p>
            <a:pPr>
              <a:lnSpc>
                <a:spcPct val="90000"/>
              </a:lnSpc>
            </a:pPr>
            <a:r>
              <a:rPr lang="en-US" dirty="0"/>
              <a:t>Funding </a:t>
            </a:r>
          </a:p>
          <a:p>
            <a:pPr>
              <a:lnSpc>
                <a:spcPct val="90000"/>
              </a:lnSpc>
            </a:pPr>
            <a:r>
              <a:rPr lang="en-US" dirty="0"/>
              <a:t>Politics</a:t>
            </a:r>
          </a:p>
          <a:p>
            <a:pPr>
              <a:lnSpc>
                <a:spcPct val="90000"/>
              </a:lnSpc>
            </a:pPr>
            <a:r>
              <a:rPr lang="en-US" dirty="0"/>
              <a:t>Personnel Issues</a:t>
            </a:r>
          </a:p>
          <a:p>
            <a:pPr>
              <a:lnSpc>
                <a:spcPct val="90000"/>
              </a:lnSpc>
            </a:pPr>
            <a:r>
              <a:rPr lang="en-US" dirty="0"/>
              <a:t>Public Education</a:t>
            </a:r>
          </a:p>
          <a:p>
            <a:pPr>
              <a:lnSpc>
                <a:spcPct val="90000"/>
              </a:lnSpc>
            </a:pPr>
            <a:r>
              <a:rPr lang="en-US" dirty="0"/>
              <a:t>PSAP Training </a:t>
            </a:r>
          </a:p>
          <a:p>
            <a:pPr>
              <a:lnSpc>
                <a:spcPct val="90000"/>
              </a:lnSpc>
            </a:pPr>
            <a:r>
              <a:rPr lang="en-US" dirty="0"/>
              <a:t>Liability</a:t>
            </a:r>
          </a:p>
          <a:p>
            <a:pPr>
              <a:lnSpc>
                <a:spcPct val="90000"/>
              </a:lnSpc>
            </a:pPr>
            <a:r>
              <a:rPr lang="en-US" dirty="0"/>
              <a:t>Legislation</a:t>
            </a:r>
          </a:p>
          <a:p>
            <a:pPr>
              <a:lnSpc>
                <a:spcPct val="90000"/>
              </a:lnSpc>
            </a:pPr>
            <a:r>
              <a:rPr lang="en-US" dirty="0"/>
              <a:t>Partnering &amp; Sharing Data</a:t>
            </a:r>
          </a:p>
          <a:p>
            <a:pPr>
              <a:lnSpc>
                <a:spcPct val="90000"/>
              </a:lnSpc>
            </a:pPr>
            <a:endParaRPr lang="en-US" dirty="0"/>
          </a:p>
        </p:txBody>
      </p:sp>
      <p:pic>
        <p:nvPicPr>
          <p:cNvPr id="75777" name="Picture 1" descr="C:\Program Files\Microsoft Office\MEDIA\CAGCAT10\j0287005.wmf"/>
          <p:cNvPicPr>
            <a:picLocks noChangeAspect="1" noChangeArrowheads="1"/>
          </p:cNvPicPr>
          <p:nvPr/>
        </p:nvPicPr>
        <p:blipFill>
          <a:blip r:embed="rId2" cstate="print"/>
          <a:srcRect/>
          <a:stretch>
            <a:fillRect/>
          </a:stretch>
        </p:blipFill>
        <p:spPr bwMode="auto">
          <a:xfrm>
            <a:off x="5884414" y="1371600"/>
            <a:ext cx="3107186" cy="5334000"/>
          </a:xfrm>
          <a:prstGeom prst="rect">
            <a:avLst/>
          </a:prstGeom>
          <a:noFill/>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a:t>Transition to NG9-1-1</a:t>
            </a:r>
          </a:p>
        </p:txBody>
      </p:sp>
      <p:sp>
        <p:nvSpPr>
          <p:cNvPr id="161795" name="Rectangle 3"/>
          <p:cNvSpPr>
            <a:spLocks noGrp="1" noChangeArrowheads="1"/>
          </p:cNvSpPr>
          <p:nvPr>
            <p:ph type="body" idx="1"/>
          </p:nvPr>
        </p:nvSpPr>
        <p:spPr>
          <a:xfrm>
            <a:off x="990600" y="1828800"/>
            <a:ext cx="7772400" cy="4114800"/>
          </a:xfrm>
        </p:spPr>
        <p:txBody>
          <a:bodyPr/>
          <a:lstStyle/>
          <a:p>
            <a:r>
              <a:rPr lang="en-US" dirty="0"/>
              <a:t>Not going to happen overnight!</a:t>
            </a:r>
          </a:p>
          <a:p>
            <a:r>
              <a:rPr lang="en-US" dirty="0"/>
              <a:t>We are developing a plan</a:t>
            </a:r>
          </a:p>
          <a:p>
            <a:r>
              <a:rPr lang="en-US" dirty="0"/>
              <a:t>This is a statewide system – not a State system</a:t>
            </a:r>
          </a:p>
          <a:p>
            <a:r>
              <a:rPr lang="en-US" dirty="0"/>
              <a:t>NENA and US DOT developed transition plans</a:t>
            </a:r>
          </a:p>
          <a:p>
            <a:r>
              <a:rPr lang="en-US" dirty="0"/>
              <a:t>Every PSAP has a say </a:t>
            </a:r>
          </a:p>
          <a:p>
            <a:pPr>
              <a:buFontTx/>
              <a:buNone/>
            </a:pPr>
            <a:endParaRPr lang="en-US" dirty="0"/>
          </a:p>
        </p:txBody>
      </p:sp>
      <p:pic>
        <p:nvPicPr>
          <p:cNvPr id="72707" name="Picture 3" descr="C:\Documents and Settings\christy\Local Settings\Temporary Internet Files\Content.IE5\BOHFHZ0K\MC900250894[1].wmf"/>
          <p:cNvPicPr>
            <a:picLocks noChangeAspect="1" noChangeArrowheads="1"/>
          </p:cNvPicPr>
          <p:nvPr/>
        </p:nvPicPr>
        <p:blipFill>
          <a:blip r:embed="rId2" cstate="print"/>
          <a:srcRect/>
          <a:stretch>
            <a:fillRect/>
          </a:stretch>
        </p:blipFill>
        <p:spPr bwMode="auto">
          <a:xfrm>
            <a:off x="6477000" y="4267200"/>
            <a:ext cx="2375026" cy="2404923"/>
          </a:xfrm>
          <a:prstGeom prst="rect">
            <a:avLst/>
          </a:prstGeom>
          <a:noFill/>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christy\Local Settings\Temporary Internet Files\Content.IE5\2MBQDI1P\MC900199329[1].wmf"/>
          <p:cNvPicPr>
            <a:picLocks noChangeAspect="1" noChangeArrowheads="1"/>
          </p:cNvPicPr>
          <p:nvPr/>
        </p:nvPicPr>
        <p:blipFill>
          <a:blip r:embed="rId2" cstate="print"/>
          <a:srcRect/>
          <a:stretch>
            <a:fillRect/>
          </a:stretch>
        </p:blipFill>
        <p:spPr bwMode="auto">
          <a:xfrm>
            <a:off x="762000" y="4953000"/>
            <a:ext cx="3048000" cy="1695640"/>
          </a:xfrm>
          <a:prstGeom prst="rect">
            <a:avLst/>
          </a:prstGeom>
          <a:noFill/>
        </p:spPr>
      </p:pic>
      <p:sp>
        <p:nvSpPr>
          <p:cNvPr id="390146" name="Rectangle 2"/>
          <p:cNvSpPr>
            <a:spLocks noGrp="1" noChangeArrowheads="1"/>
          </p:cNvSpPr>
          <p:nvPr>
            <p:ph type="title"/>
          </p:nvPr>
        </p:nvSpPr>
        <p:spPr>
          <a:xfrm>
            <a:off x="457200" y="304800"/>
            <a:ext cx="8458200" cy="1143000"/>
          </a:xfrm>
        </p:spPr>
        <p:txBody>
          <a:bodyPr>
            <a:normAutofit fontScale="90000"/>
          </a:bodyPr>
          <a:lstStyle/>
          <a:p>
            <a:r>
              <a:rPr lang="en-US" i="1" dirty="0"/>
              <a:t>Regional  &amp; State ESInets – Network of Networks</a:t>
            </a:r>
            <a:endParaRPr lang="en-US" sz="3600" i="1" dirty="0"/>
          </a:p>
        </p:txBody>
      </p:sp>
      <p:sp>
        <p:nvSpPr>
          <p:cNvPr id="390147" name="Rectangle 3"/>
          <p:cNvSpPr>
            <a:spLocks noGrp="1" noChangeArrowheads="1"/>
          </p:cNvSpPr>
          <p:nvPr>
            <p:ph idx="1"/>
          </p:nvPr>
        </p:nvSpPr>
        <p:spPr>
          <a:xfrm>
            <a:off x="914400" y="1722437"/>
            <a:ext cx="8458200" cy="4525963"/>
          </a:xfrm>
        </p:spPr>
        <p:txBody>
          <a:bodyPr/>
          <a:lstStyle/>
          <a:p>
            <a:pPr>
              <a:buFontTx/>
              <a:buNone/>
            </a:pPr>
            <a:r>
              <a:rPr lang="en-US" sz="2800" dirty="0"/>
              <a:t>Interconnects PSAPs &amp; facilitates interoperability</a:t>
            </a:r>
            <a:endParaRPr lang="en-US" sz="2000" dirty="0"/>
          </a:p>
          <a:p>
            <a:r>
              <a:rPr lang="en-US" sz="2800" dirty="0"/>
              <a:t>Access</a:t>
            </a:r>
          </a:p>
          <a:p>
            <a:r>
              <a:rPr lang="en-US" sz="2800" dirty="0"/>
              <a:t>Transfers</a:t>
            </a:r>
          </a:p>
          <a:p>
            <a:r>
              <a:rPr lang="en-US" sz="2800" dirty="0"/>
              <a:t>Enhanced alternate &amp; </a:t>
            </a:r>
            <a:r>
              <a:rPr lang="en-US" dirty="0"/>
              <a:t>c</a:t>
            </a:r>
            <a:r>
              <a:rPr lang="en-US" sz="2800" dirty="0"/>
              <a:t>ontingency routing</a:t>
            </a:r>
          </a:p>
          <a:p>
            <a:r>
              <a:rPr lang="en-US" sz="2800" dirty="0"/>
              <a:t>Remote PSAP capability</a:t>
            </a:r>
          </a:p>
          <a:p>
            <a:r>
              <a:rPr lang="en-US" sz="2800" dirty="0"/>
              <a:t>Emergency Notification Systems</a:t>
            </a:r>
          </a:p>
          <a:p>
            <a:pPr>
              <a:buFontTx/>
              <a:buNone/>
            </a:pPr>
            <a:endParaRPr lang="en-US" sz="2400" dirty="0"/>
          </a:p>
        </p:txBody>
      </p:sp>
      <p:pic>
        <p:nvPicPr>
          <p:cNvPr id="66561" name="Picture 1" descr="C:\Documents and Settings\christy\Local Settings\Temporary Internet Files\Content.IE5\M0Q5TUFS\MC900233263[1].wmf"/>
          <p:cNvPicPr>
            <a:picLocks noChangeAspect="1" noChangeArrowheads="1"/>
          </p:cNvPicPr>
          <p:nvPr/>
        </p:nvPicPr>
        <p:blipFill>
          <a:blip r:embed="rId3" cstate="print"/>
          <a:srcRect/>
          <a:stretch>
            <a:fillRect/>
          </a:stretch>
        </p:blipFill>
        <p:spPr bwMode="auto">
          <a:xfrm>
            <a:off x="7152992" y="4229249"/>
            <a:ext cx="1762408" cy="2525917"/>
          </a:xfrm>
          <a:prstGeom prst="rect">
            <a:avLst/>
          </a:prstGeom>
          <a:noFill/>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5" name="Picture 4">
            <a:extLst>
              <a:ext uri="{FF2B5EF4-FFF2-40B4-BE49-F238E27FC236}">
                <a16:creationId xmlns:a16="http://schemas.microsoft.com/office/drawing/2014/main" id="{F22F9973-BC2C-487F-8217-3EAA59E18E3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4"/>
            <a:ext cx="8458200" cy="5410196"/>
          </a:xfrm>
          <a:prstGeom prst="rect">
            <a:avLst/>
          </a:prstGeom>
          <a:noFill/>
          <a:ln>
            <a:noFill/>
          </a:ln>
        </p:spPr>
      </p:pic>
      <p:sp>
        <p:nvSpPr>
          <p:cNvPr id="8" name="Rectangle 2">
            <a:extLst>
              <a:ext uri="{FF2B5EF4-FFF2-40B4-BE49-F238E27FC236}">
                <a16:creationId xmlns:a16="http://schemas.microsoft.com/office/drawing/2014/main" id="{CF153561-0D4C-44F8-88FA-809938C01E64}"/>
              </a:ext>
            </a:extLst>
          </p:cNvPr>
          <p:cNvSpPr>
            <a:spLocks noGrp="1" noChangeArrowheads="1"/>
          </p:cNvSpPr>
          <p:nvPr>
            <p:ph type="title"/>
          </p:nvPr>
        </p:nvSpPr>
        <p:spPr>
          <a:xfrm>
            <a:off x="457200" y="304800"/>
            <a:ext cx="8458200" cy="1143000"/>
          </a:xfrm>
        </p:spPr>
        <p:txBody>
          <a:bodyPr>
            <a:normAutofit/>
          </a:bodyPr>
          <a:lstStyle/>
          <a:p>
            <a:r>
              <a:rPr lang="en-US" i="1" dirty="0"/>
              <a:t>State ESInets – Network of Networks</a:t>
            </a:r>
            <a:endParaRPr lang="en-US" sz="3600" i="1" dirty="0"/>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7543800" cy="1143000"/>
          </a:xfrm>
        </p:spPr>
        <p:txBody>
          <a:bodyPr/>
          <a:lstStyle/>
          <a:p>
            <a:r>
              <a:rPr lang="en-US" sz="3200" dirty="0"/>
              <a:t>How Regional ESInet Will Work With NG9-1-1</a:t>
            </a:r>
          </a:p>
        </p:txBody>
      </p:sp>
      <p:sp>
        <p:nvSpPr>
          <p:cNvPr id="15363" name="Rectangle 3"/>
          <p:cNvSpPr>
            <a:spLocks noGrp="1" noChangeArrowheads="1"/>
          </p:cNvSpPr>
          <p:nvPr>
            <p:ph type="body" idx="1"/>
          </p:nvPr>
        </p:nvSpPr>
        <p:spPr>
          <a:xfrm>
            <a:off x="914400" y="1676400"/>
            <a:ext cx="7772400" cy="4114800"/>
          </a:xfrm>
        </p:spPr>
        <p:txBody>
          <a:bodyPr/>
          <a:lstStyle/>
          <a:p>
            <a:pPr>
              <a:lnSpc>
                <a:spcPct val="90000"/>
              </a:lnSpc>
            </a:pPr>
            <a:r>
              <a:rPr lang="en-US" sz="2800" dirty="0"/>
              <a:t>Routing determined based on location at time of call setup</a:t>
            </a:r>
          </a:p>
          <a:p>
            <a:pPr lvl="1">
              <a:lnSpc>
                <a:spcPct val="90000"/>
              </a:lnSpc>
              <a:buFontTx/>
              <a:buChar char="•"/>
            </a:pPr>
            <a:r>
              <a:rPr lang="en-US" sz="2400" b="1" dirty="0"/>
              <a:t>Emergency Call Routing Function (ECRF)</a:t>
            </a:r>
          </a:p>
          <a:p>
            <a:pPr lvl="1">
              <a:lnSpc>
                <a:spcPct val="90000"/>
              </a:lnSpc>
              <a:buFontTx/>
              <a:buChar char="•"/>
            </a:pPr>
            <a:r>
              <a:rPr lang="en-US" sz="2400" dirty="0"/>
              <a:t>Either civic or geo location </a:t>
            </a:r>
          </a:p>
          <a:p>
            <a:pPr>
              <a:lnSpc>
                <a:spcPct val="90000"/>
              </a:lnSpc>
            </a:pPr>
            <a:r>
              <a:rPr lang="en-US" sz="2800" dirty="0"/>
              <a:t>Routing can be changed when needed</a:t>
            </a:r>
          </a:p>
          <a:p>
            <a:pPr lvl="1">
              <a:lnSpc>
                <a:spcPct val="90000"/>
              </a:lnSpc>
              <a:buFontTx/>
              <a:buChar char="•"/>
            </a:pPr>
            <a:r>
              <a:rPr lang="en-US" sz="2400" b="1" dirty="0"/>
              <a:t>Policy Routing Function (PRF)</a:t>
            </a:r>
            <a:r>
              <a:rPr lang="en-US" sz="2400" dirty="0"/>
              <a:t> </a:t>
            </a:r>
          </a:p>
          <a:p>
            <a:pPr lvl="1">
              <a:lnSpc>
                <a:spcPct val="90000"/>
              </a:lnSpc>
              <a:buFontTx/>
              <a:buChar char="•"/>
            </a:pPr>
            <a:r>
              <a:rPr lang="en-US" sz="2400" dirty="0"/>
              <a:t>Routine or contingency</a:t>
            </a:r>
          </a:p>
          <a:p>
            <a:pPr lvl="1">
              <a:lnSpc>
                <a:spcPct val="90000"/>
              </a:lnSpc>
              <a:buSzPct val="100000"/>
              <a:buFont typeface="Arial" panose="020B0604020202020204" pitchFamily="34" charset="0"/>
              <a:buChar char="•"/>
            </a:pPr>
            <a:r>
              <a:rPr lang="en-US" dirty="0"/>
              <a:t>Border Control Function (BCF)</a:t>
            </a:r>
          </a:p>
          <a:p>
            <a:pPr>
              <a:lnSpc>
                <a:spcPct val="90000"/>
              </a:lnSpc>
            </a:pPr>
            <a:r>
              <a:rPr lang="en-US" sz="2800" dirty="0"/>
              <a:t>Location information arrives with call</a:t>
            </a:r>
          </a:p>
          <a:p>
            <a:pPr>
              <a:lnSpc>
                <a:spcPct val="90000"/>
              </a:lnSpc>
            </a:pPr>
            <a:r>
              <a:rPr lang="en-US" sz="2800" dirty="0"/>
              <a:t>Additional data available to be forwarded </a:t>
            </a:r>
            <a:endParaRPr lang="en-US" sz="2400" dirty="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C2BE-7D06-46F4-BE72-4055BD17A61E}"/>
              </a:ext>
            </a:extLst>
          </p:cNvPr>
          <p:cNvSpPr>
            <a:spLocks noGrp="1"/>
          </p:cNvSpPr>
          <p:nvPr>
            <p:ph type="title"/>
          </p:nvPr>
        </p:nvSpPr>
        <p:spPr/>
        <p:txBody>
          <a:bodyPr/>
          <a:lstStyle/>
          <a:p>
            <a:r>
              <a:rPr lang="en-US" dirty="0"/>
              <a:t>PSAP Data Collection Survey Tool</a:t>
            </a:r>
          </a:p>
        </p:txBody>
      </p:sp>
      <p:sp>
        <p:nvSpPr>
          <p:cNvPr id="4" name="Slide Number Placeholder 3">
            <a:extLst>
              <a:ext uri="{FF2B5EF4-FFF2-40B4-BE49-F238E27FC236}">
                <a16:creationId xmlns:a16="http://schemas.microsoft.com/office/drawing/2014/main" id="{D4F37BA4-490A-4844-B3B8-6E32ADD1EAB2}"/>
              </a:ext>
            </a:extLst>
          </p:cNvPr>
          <p:cNvSpPr>
            <a:spLocks noGrp="1"/>
          </p:cNvSpPr>
          <p:nvPr>
            <p:ph type="sldNum" sz="quarter" idx="11"/>
          </p:nvPr>
        </p:nvSpPr>
        <p:spPr/>
        <p:txBody>
          <a:bodyPr/>
          <a:lstStyle/>
          <a:p>
            <a:pPr>
              <a:defRPr/>
            </a:pPr>
            <a:fld id="{A1190265-99A9-4C69-A75A-72FAA9245A4E}" type="slidenum">
              <a:rPr lang="en-US" smtClean="0"/>
              <a:pPr>
                <a:defRPr/>
              </a:pPr>
              <a:t>29</a:t>
            </a:fld>
            <a:endParaRPr lang="en-US" dirty="0"/>
          </a:p>
        </p:txBody>
      </p:sp>
      <p:pic>
        <p:nvPicPr>
          <p:cNvPr id="8" name="Picture 1" descr="C:\Documents and Settings\christy\Local Settings\Temporary Internet Files\Content.IE5\2MBQDI1P\MC900070815[1].wmf">
            <a:extLst>
              <a:ext uri="{FF2B5EF4-FFF2-40B4-BE49-F238E27FC236}">
                <a16:creationId xmlns:a16="http://schemas.microsoft.com/office/drawing/2014/main" id="{7EF11006-63A8-4342-8F5D-5379B6406253}"/>
              </a:ext>
            </a:extLst>
          </p:cNvPr>
          <p:cNvPicPr>
            <a:picLocks noChangeAspect="1" noChangeArrowheads="1"/>
          </p:cNvPicPr>
          <p:nvPr/>
        </p:nvPicPr>
        <p:blipFill>
          <a:blip r:embed="rId3" cstate="print"/>
          <a:srcRect/>
          <a:stretch>
            <a:fillRect/>
          </a:stretch>
        </p:blipFill>
        <p:spPr bwMode="auto">
          <a:xfrm>
            <a:off x="2743200" y="1883692"/>
            <a:ext cx="4038600" cy="4517108"/>
          </a:xfrm>
          <a:prstGeom prst="rect">
            <a:avLst/>
          </a:prstGeom>
          <a:noFill/>
        </p:spPr>
      </p:pic>
    </p:spTree>
    <p:extLst>
      <p:ext uri="{BB962C8B-B14F-4D97-AF65-F5344CB8AC3E}">
        <p14:creationId xmlns:p14="http://schemas.microsoft.com/office/powerpoint/2010/main" val="351437106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C073-DFAC-4A45-ACE5-A2ECB585FF89}"/>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ECC88F89-48A1-4EE9-A97A-2F78547733F2}"/>
              </a:ext>
            </a:extLst>
          </p:cNvPr>
          <p:cNvSpPr>
            <a:spLocks noGrp="1"/>
          </p:cNvSpPr>
          <p:nvPr>
            <p:ph idx="1"/>
          </p:nvPr>
        </p:nvSpPr>
        <p:spPr>
          <a:xfrm>
            <a:off x="1494934" y="2057400"/>
            <a:ext cx="6963266" cy="4114800"/>
          </a:xfrm>
        </p:spPr>
        <p:txBody>
          <a:bodyPr/>
          <a:lstStyle/>
          <a:p>
            <a:r>
              <a:rPr lang="en-US" dirty="0"/>
              <a:t>Introductions</a:t>
            </a:r>
          </a:p>
          <a:p>
            <a:r>
              <a:rPr lang="en-US" dirty="0"/>
              <a:t>Our Firm</a:t>
            </a:r>
          </a:p>
          <a:p>
            <a:r>
              <a:rPr lang="en-US" dirty="0"/>
              <a:t>Project Overview</a:t>
            </a:r>
          </a:p>
          <a:p>
            <a:r>
              <a:rPr lang="en-US" dirty="0"/>
              <a:t>Introduction to Next Generation 9-1-1</a:t>
            </a:r>
          </a:p>
          <a:p>
            <a:r>
              <a:rPr lang="en-US" dirty="0"/>
              <a:t>PSAP Survey Tool</a:t>
            </a:r>
          </a:p>
          <a:p>
            <a:r>
              <a:rPr lang="en-US" dirty="0"/>
              <a:t>Question &amp; Answer Session (Optional)</a:t>
            </a:r>
          </a:p>
          <a:p>
            <a:pPr marL="0" indent="0">
              <a:buNone/>
            </a:pPr>
            <a:endParaRPr lang="en-US" dirty="0"/>
          </a:p>
        </p:txBody>
      </p:sp>
      <p:sp>
        <p:nvSpPr>
          <p:cNvPr id="4" name="Slide Number Placeholder 3">
            <a:extLst>
              <a:ext uri="{FF2B5EF4-FFF2-40B4-BE49-F238E27FC236}">
                <a16:creationId xmlns:a16="http://schemas.microsoft.com/office/drawing/2014/main" id="{B6A9435D-E862-4B85-B5FA-2A69532A60EA}"/>
              </a:ext>
            </a:extLst>
          </p:cNvPr>
          <p:cNvSpPr>
            <a:spLocks noGrp="1"/>
          </p:cNvSpPr>
          <p:nvPr>
            <p:ph type="sldNum" sz="quarter" idx="11"/>
          </p:nvPr>
        </p:nvSpPr>
        <p:spPr/>
        <p:txBody>
          <a:bodyPr/>
          <a:lstStyle/>
          <a:p>
            <a:pPr>
              <a:defRPr/>
            </a:pPr>
            <a:fld id="{A1190265-99A9-4C69-A75A-72FAA9245A4E}" type="slidenum">
              <a:rPr lang="en-US" smtClean="0"/>
              <a:pPr>
                <a:defRPr/>
              </a:pPr>
              <a:t>3</a:t>
            </a:fld>
            <a:endParaRPr lang="en-US" dirty="0"/>
          </a:p>
        </p:txBody>
      </p:sp>
      <p:pic>
        <p:nvPicPr>
          <p:cNvPr id="7" name="Picture 6" descr="Image result">
            <a:extLst>
              <a:ext uri="{FF2B5EF4-FFF2-40B4-BE49-F238E27FC236}">
                <a16:creationId xmlns:a16="http://schemas.microsoft.com/office/drawing/2014/main" id="{8B0A5E22-5A0B-44E8-874F-6F402F49CC51}"/>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268422302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F819-6DD0-45E7-89B8-3E9400EA6089}"/>
              </a:ext>
            </a:extLst>
          </p:cNvPr>
          <p:cNvSpPr>
            <a:spLocks noGrp="1"/>
          </p:cNvSpPr>
          <p:nvPr>
            <p:ph type="title"/>
          </p:nvPr>
        </p:nvSpPr>
        <p:spPr/>
        <p:txBody>
          <a:bodyPr/>
          <a:lstStyle/>
          <a:p>
            <a:r>
              <a:rPr lang="en-US" dirty="0"/>
              <a:t>Data Collection Survey Workbook</a:t>
            </a:r>
          </a:p>
        </p:txBody>
      </p:sp>
      <p:sp>
        <p:nvSpPr>
          <p:cNvPr id="3" name="Content Placeholder 2">
            <a:extLst>
              <a:ext uri="{FF2B5EF4-FFF2-40B4-BE49-F238E27FC236}">
                <a16:creationId xmlns:a16="http://schemas.microsoft.com/office/drawing/2014/main" id="{392B8DA7-7FA5-47B7-A5DB-0D384A89A858}"/>
              </a:ext>
            </a:extLst>
          </p:cNvPr>
          <p:cNvSpPr>
            <a:spLocks noGrp="1"/>
          </p:cNvSpPr>
          <p:nvPr>
            <p:ph idx="1"/>
          </p:nvPr>
        </p:nvSpPr>
        <p:spPr>
          <a:xfrm>
            <a:off x="1066800" y="1905000"/>
            <a:ext cx="7772400" cy="4114800"/>
          </a:xfrm>
          <a:noFill/>
        </p:spPr>
        <p:txBody>
          <a:bodyPr/>
          <a:lstStyle/>
          <a:p>
            <a:r>
              <a:rPr lang="en-US" sz="2400" dirty="0"/>
              <a:t>Overview</a:t>
            </a:r>
          </a:p>
          <a:p>
            <a:pPr lvl="1"/>
            <a:r>
              <a:rPr lang="en-US" sz="2000" dirty="0"/>
              <a:t>Needed from each PSAP to gather necessary and vital information for guiding the 9-1-1 Advisory Council’s award of state 9-1-1 grants</a:t>
            </a:r>
            <a:endParaRPr lang="en-US" sz="2000" dirty="0">
              <a:effectLst>
                <a:outerShdw blurRad="38100" dist="38100" dir="2700000" algn="tl">
                  <a:srgbClr val="000000">
                    <a:alpha val="43137"/>
                  </a:srgbClr>
                </a:outerShdw>
              </a:effectLst>
            </a:endParaRPr>
          </a:p>
          <a:p>
            <a:pPr lvl="1"/>
            <a:r>
              <a:rPr lang="en-US" sz="2000" dirty="0"/>
              <a:t>Workbook is comprised of four (4) tabs</a:t>
            </a:r>
          </a:p>
          <a:p>
            <a:pPr lvl="2">
              <a:buFont typeface="Wingdings" panose="05000000000000000000" pitchFamily="2" charset="2"/>
              <a:buChar char="§"/>
            </a:pPr>
            <a:r>
              <a:rPr lang="en-US" sz="2000" dirty="0"/>
              <a:t>Directions</a:t>
            </a:r>
          </a:p>
          <a:p>
            <a:pPr lvl="2">
              <a:buFont typeface="Wingdings" panose="05000000000000000000" pitchFamily="2" charset="2"/>
              <a:buChar char="§"/>
            </a:pPr>
            <a:r>
              <a:rPr lang="en-US" sz="2000" dirty="0"/>
              <a:t>Contact Info</a:t>
            </a:r>
          </a:p>
          <a:p>
            <a:pPr lvl="2">
              <a:buFont typeface="Wingdings" panose="05000000000000000000" pitchFamily="2" charset="2"/>
              <a:buChar char="§"/>
            </a:pPr>
            <a:r>
              <a:rPr lang="en-US" sz="2000" dirty="0"/>
              <a:t>Technology</a:t>
            </a:r>
          </a:p>
          <a:p>
            <a:pPr lvl="2">
              <a:buFont typeface="Wingdings" panose="05000000000000000000" pitchFamily="2" charset="2"/>
              <a:buChar char="§"/>
            </a:pPr>
            <a:r>
              <a:rPr lang="en-US" sz="2000" dirty="0"/>
              <a:t>Facilities</a:t>
            </a:r>
          </a:p>
          <a:p>
            <a:pPr marL="914400" lvl="2" indent="0">
              <a:buNone/>
            </a:pPr>
            <a:endParaRPr lang="en-US" sz="2000" dirty="0">
              <a:highlight>
                <a:srgbClr val="FFFF00"/>
              </a:highlight>
            </a:endParaRPr>
          </a:p>
          <a:p>
            <a:pPr lvl="1"/>
            <a:endParaRPr lang="en-US" sz="2000" dirty="0"/>
          </a:p>
        </p:txBody>
      </p:sp>
      <p:sp>
        <p:nvSpPr>
          <p:cNvPr id="4" name="Slide Number Placeholder 3">
            <a:extLst>
              <a:ext uri="{FF2B5EF4-FFF2-40B4-BE49-F238E27FC236}">
                <a16:creationId xmlns:a16="http://schemas.microsoft.com/office/drawing/2014/main" id="{0BBE71AB-3A64-4766-B267-C837159C7129}"/>
              </a:ext>
            </a:extLst>
          </p:cNvPr>
          <p:cNvSpPr>
            <a:spLocks noGrp="1"/>
          </p:cNvSpPr>
          <p:nvPr>
            <p:ph type="sldNum" sz="quarter" idx="11"/>
          </p:nvPr>
        </p:nvSpPr>
        <p:spPr/>
        <p:txBody>
          <a:bodyPr/>
          <a:lstStyle/>
          <a:p>
            <a:pPr>
              <a:defRPr/>
            </a:pPr>
            <a:fld id="{A1190265-99A9-4C69-A75A-72FAA9245A4E}" type="slidenum">
              <a:rPr lang="en-US" smtClean="0"/>
              <a:pPr>
                <a:defRPr/>
              </a:pPr>
              <a:t>30</a:t>
            </a:fld>
            <a:endParaRPr lang="en-US" dirty="0"/>
          </a:p>
        </p:txBody>
      </p:sp>
      <p:pic>
        <p:nvPicPr>
          <p:cNvPr id="7" name="Picture 6" descr="Image result">
            <a:extLst>
              <a:ext uri="{FF2B5EF4-FFF2-40B4-BE49-F238E27FC236}">
                <a16:creationId xmlns:a16="http://schemas.microsoft.com/office/drawing/2014/main" id="{53C16986-DEF6-4C92-83BA-3AF1027C25E2}"/>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pic>
        <p:nvPicPr>
          <p:cNvPr id="6" name="Picture 1" descr="C:\Documents and Settings\christy\Local Settings\Temporary Internet Files\Content.IE5\BOHFHZ0K\MC900078711[1].wmf">
            <a:extLst>
              <a:ext uri="{FF2B5EF4-FFF2-40B4-BE49-F238E27FC236}">
                <a16:creationId xmlns:a16="http://schemas.microsoft.com/office/drawing/2014/main" id="{B2A2ED1F-A0A1-44D6-B895-86B07E3FF74A}"/>
              </a:ext>
            </a:extLst>
          </p:cNvPr>
          <p:cNvPicPr>
            <a:picLocks noChangeAspect="1" noChangeArrowheads="1"/>
          </p:cNvPicPr>
          <p:nvPr/>
        </p:nvPicPr>
        <p:blipFill>
          <a:blip r:embed="rId3" cstate="print"/>
          <a:srcRect/>
          <a:stretch>
            <a:fillRect/>
          </a:stretch>
        </p:blipFill>
        <p:spPr bwMode="auto">
          <a:xfrm>
            <a:off x="6629400" y="3048000"/>
            <a:ext cx="1319486" cy="3200400"/>
          </a:xfrm>
          <a:prstGeom prst="rect">
            <a:avLst/>
          </a:prstGeom>
          <a:noFill/>
        </p:spPr>
      </p:pic>
    </p:spTree>
    <p:extLst>
      <p:ext uri="{BB962C8B-B14F-4D97-AF65-F5344CB8AC3E}">
        <p14:creationId xmlns:p14="http://schemas.microsoft.com/office/powerpoint/2010/main" val="173536764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8D1B-11E6-476A-A412-7ED9652C208B}"/>
              </a:ext>
            </a:extLst>
          </p:cNvPr>
          <p:cNvSpPr>
            <a:spLocks noGrp="1"/>
          </p:cNvSpPr>
          <p:nvPr>
            <p:ph type="title"/>
          </p:nvPr>
        </p:nvSpPr>
        <p:spPr>
          <a:xfrm>
            <a:off x="457200" y="228600"/>
            <a:ext cx="7315200" cy="1143000"/>
          </a:xfrm>
        </p:spPr>
        <p:txBody>
          <a:bodyPr/>
          <a:lstStyle/>
          <a:p>
            <a:r>
              <a:rPr lang="en-US" dirty="0"/>
              <a:t>Data Collection Survey Tabs</a:t>
            </a:r>
          </a:p>
        </p:txBody>
      </p:sp>
      <p:sp>
        <p:nvSpPr>
          <p:cNvPr id="3" name="Content Placeholder 2">
            <a:extLst>
              <a:ext uri="{FF2B5EF4-FFF2-40B4-BE49-F238E27FC236}">
                <a16:creationId xmlns:a16="http://schemas.microsoft.com/office/drawing/2014/main" id="{00490F0E-E3CD-4927-A668-605CD86C3841}"/>
              </a:ext>
            </a:extLst>
          </p:cNvPr>
          <p:cNvSpPr>
            <a:spLocks noGrp="1"/>
          </p:cNvSpPr>
          <p:nvPr>
            <p:ph idx="1"/>
          </p:nvPr>
        </p:nvSpPr>
        <p:spPr>
          <a:xfrm>
            <a:off x="685800" y="1524000"/>
            <a:ext cx="7924800" cy="4495800"/>
          </a:xfrm>
        </p:spPr>
        <p:txBody>
          <a:bodyPr/>
          <a:lstStyle/>
          <a:p>
            <a:r>
              <a:rPr lang="en-US" sz="2400" dirty="0"/>
              <a:t>Directions Tab</a:t>
            </a:r>
          </a:p>
          <a:p>
            <a:pPr lvl="1"/>
            <a:r>
              <a:rPr lang="en-US" sz="1700" dirty="0"/>
              <a:t>Begin with the tab labeled "Contact Info" work your way through each tab of the workbook.</a:t>
            </a:r>
          </a:p>
          <a:p>
            <a:pPr lvl="1"/>
            <a:r>
              <a:rPr lang="en-US" sz="1700" dirty="0"/>
              <a:t>Fill out the forms the best of your ability.  Not all information may apply to all PSAPs. If you are not sure how to answer or fill out a question, leave it blank.  We’ll review the forms with you during our onsite interviews.</a:t>
            </a:r>
          </a:p>
          <a:p>
            <a:pPr lvl="1"/>
            <a:r>
              <a:rPr lang="en-US" sz="1700" dirty="0"/>
              <a:t>Your input is important to this process.  Should you need more space to properly address a question,. Alter the form to for any additional space needs.</a:t>
            </a:r>
          </a:p>
          <a:p>
            <a:pPr lvl="1"/>
            <a:r>
              <a:rPr lang="en-US" sz="1700" dirty="0"/>
              <a:t>Yellow color boxes are drop down menus to select the correct answer. You can override if needed to add your answer.</a:t>
            </a:r>
          </a:p>
          <a:p>
            <a:pPr lvl="1"/>
            <a:r>
              <a:rPr lang="en-US" sz="1700" dirty="0"/>
              <a:t>Complete the survey as soon as you can and email it to Kraig Kaizumi at </a:t>
            </a:r>
            <a:r>
              <a:rPr lang="en-US" sz="1700" dirty="0">
                <a:hlinkClick r:id="rId2"/>
              </a:rPr>
              <a:t>kkaizumi@fedeng.com</a:t>
            </a:r>
            <a:endParaRPr lang="en-US" sz="1700" dirty="0"/>
          </a:p>
          <a:p>
            <a:pPr lvl="1"/>
            <a:r>
              <a:rPr lang="en-US" sz="1700" dirty="0"/>
              <a:t>Once the submitted survey is returned we will schedule a call to review the response. </a:t>
            </a:r>
          </a:p>
          <a:p>
            <a:pPr lvl="1"/>
            <a:endParaRPr lang="en-US" sz="1000" dirty="0"/>
          </a:p>
        </p:txBody>
      </p:sp>
      <p:sp>
        <p:nvSpPr>
          <p:cNvPr id="4" name="Slide Number Placeholder 3">
            <a:extLst>
              <a:ext uri="{FF2B5EF4-FFF2-40B4-BE49-F238E27FC236}">
                <a16:creationId xmlns:a16="http://schemas.microsoft.com/office/drawing/2014/main" id="{19F1BD2E-AE9B-4D65-AFF6-E164EE6A1FA5}"/>
              </a:ext>
            </a:extLst>
          </p:cNvPr>
          <p:cNvSpPr>
            <a:spLocks noGrp="1"/>
          </p:cNvSpPr>
          <p:nvPr>
            <p:ph type="sldNum" sz="quarter" idx="11"/>
          </p:nvPr>
        </p:nvSpPr>
        <p:spPr/>
        <p:txBody>
          <a:bodyPr/>
          <a:lstStyle/>
          <a:p>
            <a:pPr>
              <a:defRPr/>
            </a:pPr>
            <a:fld id="{A1190265-99A9-4C69-A75A-72FAA9245A4E}" type="slidenum">
              <a:rPr lang="en-US" smtClean="0"/>
              <a:pPr>
                <a:defRPr/>
              </a:pPr>
              <a:t>31</a:t>
            </a:fld>
            <a:endParaRPr lang="en-US" dirty="0"/>
          </a:p>
        </p:txBody>
      </p:sp>
      <p:pic>
        <p:nvPicPr>
          <p:cNvPr id="7" name="Picture 6" descr="Image result">
            <a:extLst>
              <a:ext uri="{FF2B5EF4-FFF2-40B4-BE49-F238E27FC236}">
                <a16:creationId xmlns:a16="http://schemas.microsoft.com/office/drawing/2014/main" id="{DEF47C45-F522-4158-84FF-CB02677AA38B}"/>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13496830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8148-FD80-4A79-8F45-B6BB2EFE8A9F}"/>
              </a:ext>
            </a:extLst>
          </p:cNvPr>
          <p:cNvSpPr>
            <a:spLocks noGrp="1"/>
          </p:cNvSpPr>
          <p:nvPr>
            <p:ph type="title"/>
          </p:nvPr>
        </p:nvSpPr>
        <p:spPr/>
        <p:txBody>
          <a:bodyPr/>
          <a:lstStyle/>
          <a:p>
            <a:r>
              <a:rPr lang="en-US" dirty="0"/>
              <a:t>Data Collection Survey Tabs</a:t>
            </a:r>
          </a:p>
        </p:txBody>
      </p:sp>
      <p:sp>
        <p:nvSpPr>
          <p:cNvPr id="3" name="Content Placeholder 2">
            <a:extLst>
              <a:ext uri="{FF2B5EF4-FFF2-40B4-BE49-F238E27FC236}">
                <a16:creationId xmlns:a16="http://schemas.microsoft.com/office/drawing/2014/main" id="{29E42D00-2086-4086-9B68-87C540799CD2}"/>
              </a:ext>
            </a:extLst>
          </p:cNvPr>
          <p:cNvSpPr>
            <a:spLocks noGrp="1"/>
          </p:cNvSpPr>
          <p:nvPr>
            <p:ph idx="1"/>
          </p:nvPr>
        </p:nvSpPr>
        <p:spPr>
          <a:xfrm>
            <a:off x="838200" y="1828800"/>
            <a:ext cx="7772400" cy="4114800"/>
          </a:xfrm>
        </p:spPr>
        <p:txBody>
          <a:bodyPr/>
          <a:lstStyle/>
          <a:p>
            <a:r>
              <a:rPr lang="en-US" sz="2400" dirty="0"/>
              <a:t>Contact Info</a:t>
            </a:r>
          </a:p>
          <a:p>
            <a:pPr lvl="1">
              <a:buFont typeface="Arial" panose="020B0604020202020204" pitchFamily="34" charset="0"/>
              <a:buChar char="•"/>
            </a:pPr>
            <a:r>
              <a:rPr lang="en-US" sz="2000" dirty="0"/>
              <a:t>Primary Contact</a:t>
            </a:r>
            <a:r>
              <a:rPr lang="en-US" sz="2000" i="1" dirty="0"/>
              <a:t> </a:t>
            </a:r>
            <a:r>
              <a:rPr lang="en-US" sz="2000" dirty="0"/>
              <a:t>(Name, Telephone, Cell Phone, Email, Fax &amp; Address)</a:t>
            </a:r>
            <a:endParaRPr lang="en-US" sz="2000" i="1" dirty="0"/>
          </a:p>
          <a:p>
            <a:pPr lvl="1">
              <a:buFont typeface="Arial" panose="020B0604020202020204" pitchFamily="34" charset="0"/>
              <a:buChar char="•"/>
            </a:pPr>
            <a:r>
              <a:rPr lang="en-US" sz="2000" dirty="0"/>
              <a:t>Alternate Contact (Name, Telephone, Cell Phone, Email, Fax &amp; Address)</a:t>
            </a:r>
          </a:p>
          <a:p>
            <a:pPr lvl="1">
              <a:buFont typeface="Arial" panose="020B0604020202020204" pitchFamily="34" charset="0"/>
              <a:buChar char="•"/>
            </a:pPr>
            <a:r>
              <a:rPr lang="en-US" sz="2000" dirty="0"/>
              <a:t>Technical Contact - If different from Primary contact)</a:t>
            </a:r>
          </a:p>
          <a:p>
            <a:pPr lvl="1">
              <a:buFont typeface="Arial" panose="020B0604020202020204" pitchFamily="34" charset="0"/>
              <a:buChar char="•"/>
            </a:pPr>
            <a:r>
              <a:rPr lang="en-US" sz="2000" dirty="0"/>
              <a:t>Operations Contact - If different from Primary contact</a:t>
            </a:r>
          </a:p>
          <a:p>
            <a:pPr lvl="1">
              <a:buFont typeface="Arial" panose="020B0604020202020204" pitchFamily="34" charset="0"/>
              <a:buChar char="•"/>
            </a:pPr>
            <a:endParaRPr lang="en-US" sz="2000" dirty="0"/>
          </a:p>
          <a:p>
            <a:pPr marL="457200" lvl="1" indent="0">
              <a:buNone/>
            </a:pPr>
            <a:r>
              <a:rPr lang="en-US" sz="2000" dirty="0"/>
              <a:t>	Develop </a:t>
            </a:r>
            <a:r>
              <a:rPr lang="en-US" sz="2000" i="1" dirty="0"/>
              <a:t>Regional Town Hall Meetings Summary Report</a:t>
            </a:r>
          </a:p>
          <a:p>
            <a:pPr lvl="1"/>
            <a:endParaRPr lang="en-US" sz="1000" dirty="0"/>
          </a:p>
        </p:txBody>
      </p:sp>
      <p:sp>
        <p:nvSpPr>
          <p:cNvPr id="4" name="Slide Number Placeholder 3">
            <a:extLst>
              <a:ext uri="{FF2B5EF4-FFF2-40B4-BE49-F238E27FC236}">
                <a16:creationId xmlns:a16="http://schemas.microsoft.com/office/drawing/2014/main" id="{7499A34D-B6C6-421D-BC0F-00CC179BDF17}"/>
              </a:ext>
            </a:extLst>
          </p:cNvPr>
          <p:cNvSpPr>
            <a:spLocks noGrp="1"/>
          </p:cNvSpPr>
          <p:nvPr>
            <p:ph type="sldNum" sz="quarter" idx="11"/>
          </p:nvPr>
        </p:nvSpPr>
        <p:spPr/>
        <p:txBody>
          <a:bodyPr/>
          <a:lstStyle/>
          <a:p>
            <a:pPr>
              <a:defRPr/>
            </a:pPr>
            <a:fld id="{A1190265-99A9-4C69-A75A-72FAA9245A4E}" type="slidenum">
              <a:rPr lang="en-US" smtClean="0"/>
              <a:pPr>
                <a:defRPr/>
              </a:pPr>
              <a:t>32</a:t>
            </a:fld>
            <a:endParaRPr lang="en-US" dirty="0"/>
          </a:p>
        </p:txBody>
      </p:sp>
      <p:pic>
        <p:nvPicPr>
          <p:cNvPr id="7" name="Picture 6" descr="Image result">
            <a:extLst>
              <a:ext uri="{FF2B5EF4-FFF2-40B4-BE49-F238E27FC236}">
                <a16:creationId xmlns:a16="http://schemas.microsoft.com/office/drawing/2014/main" id="{3754F771-2E1B-41C9-B864-D374BB5FF4F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344215871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8148-FD80-4A79-8F45-B6BB2EFE8A9F}"/>
              </a:ext>
            </a:extLst>
          </p:cNvPr>
          <p:cNvSpPr>
            <a:spLocks noGrp="1"/>
          </p:cNvSpPr>
          <p:nvPr>
            <p:ph type="title"/>
          </p:nvPr>
        </p:nvSpPr>
        <p:spPr/>
        <p:txBody>
          <a:bodyPr/>
          <a:lstStyle/>
          <a:p>
            <a:r>
              <a:rPr lang="en-US" dirty="0"/>
              <a:t>Data Collection Survey Tabs</a:t>
            </a:r>
          </a:p>
        </p:txBody>
      </p:sp>
      <p:sp>
        <p:nvSpPr>
          <p:cNvPr id="3" name="Content Placeholder 2">
            <a:extLst>
              <a:ext uri="{FF2B5EF4-FFF2-40B4-BE49-F238E27FC236}">
                <a16:creationId xmlns:a16="http://schemas.microsoft.com/office/drawing/2014/main" id="{29E42D00-2086-4086-9B68-87C540799CD2}"/>
              </a:ext>
            </a:extLst>
          </p:cNvPr>
          <p:cNvSpPr>
            <a:spLocks noGrp="1"/>
          </p:cNvSpPr>
          <p:nvPr>
            <p:ph idx="1"/>
          </p:nvPr>
        </p:nvSpPr>
        <p:spPr>
          <a:xfrm>
            <a:off x="990600" y="1905000"/>
            <a:ext cx="7467600" cy="4114800"/>
          </a:xfrm>
        </p:spPr>
        <p:txBody>
          <a:bodyPr/>
          <a:lstStyle/>
          <a:p>
            <a:r>
              <a:rPr lang="en-US" sz="2400" dirty="0"/>
              <a:t>Technology</a:t>
            </a:r>
          </a:p>
          <a:p>
            <a:pPr lvl="1">
              <a:buFont typeface="Arial" panose="020B0604020202020204" pitchFamily="34" charset="0"/>
              <a:buChar char="•"/>
            </a:pPr>
            <a:r>
              <a:rPr lang="en-US" sz="2000" dirty="0"/>
              <a:t>Computer Aided Dispatch</a:t>
            </a:r>
          </a:p>
          <a:p>
            <a:pPr lvl="2"/>
            <a:r>
              <a:rPr lang="en-US" sz="1800" dirty="0"/>
              <a:t>Basic System Information</a:t>
            </a:r>
          </a:p>
          <a:p>
            <a:pPr lvl="2"/>
            <a:r>
              <a:rPr lang="en-US" sz="1800" dirty="0"/>
              <a:t>Functionality</a:t>
            </a:r>
          </a:p>
          <a:p>
            <a:pPr lvl="2"/>
            <a:r>
              <a:rPr lang="en-US" sz="1800" dirty="0"/>
              <a:t>Interfaces</a:t>
            </a:r>
          </a:p>
          <a:p>
            <a:pPr lvl="1">
              <a:buFont typeface="Arial" panose="020B0604020202020204" pitchFamily="34" charset="0"/>
              <a:buChar char="•"/>
            </a:pPr>
            <a:r>
              <a:rPr lang="en-US" sz="2000" dirty="0"/>
              <a:t>Mapping/GIS </a:t>
            </a:r>
          </a:p>
          <a:p>
            <a:pPr lvl="1">
              <a:buFont typeface="Arial" panose="020B0604020202020204" pitchFamily="34" charset="0"/>
              <a:buChar char="•"/>
            </a:pPr>
            <a:r>
              <a:rPr lang="en-US" sz="2000" dirty="0"/>
              <a:t>Mobile Data Computers (MDC)</a:t>
            </a:r>
          </a:p>
          <a:p>
            <a:pPr lvl="1">
              <a:buFont typeface="Arial" panose="020B0604020202020204" pitchFamily="34" charset="0"/>
              <a:buChar char="•"/>
            </a:pPr>
            <a:r>
              <a:rPr lang="en-US" sz="2000" dirty="0"/>
              <a:t>Customer Premise Equipment (CPE) - 9-1-1 Telephony</a:t>
            </a:r>
          </a:p>
          <a:p>
            <a:pPr lvl="1">
              <a:buFont typeface="Arial" panose="020B0604020202020204" pitchFamily="34" charset="0"/>
              <a:buChar char="•"/>
            </a:pPr>
            <a:r>
              <a:rPr lang="en-US" sz="2000" dirty="0"/>
              <a:t>Master Street Address Guide (MSAG)</a:t>
            </a:r>
          </a:p>
          <a:p>
            <a:pPr lvl="1">
              <a:buFont typeface="Arial" panose="020B0604020202020204" pitchFamily="34" charset="0"/>
              <a:buChar char="•"/>
            </a:pPr>
            <a:r>
              <a:rPr lang="en-US" sz="2000" dirty="0"/>
              <a:t>ALI Database</a:t>
            </a:r>
          </a:p>
          <a:p>
            <a:pPr marL="457200" lvl="1" indent="0">
              <a:buNone/>
            </a:pPr>
            <a:endParaRPr lang="en-US" sz="2000" dirty="0"/>
          </a:p>
        </p:txBody>
      </p:sp>
      <p:sp>
        <p:nvSpPr>
          <p:cNvPr id="4" name="Slide Number Placeholder 3">
            <a:extLst>
              <a:ext uri="{FF2B5EF4-FFF2-40B4-BE49-F238E27FC236}">
                <a16:creationId xmlns:a16="http://schemas.microsoft.com/office/drawing/2014/main" id="{7499A34D-B6C6-421D-BC0F-00CC179BDF17}"/>
              </a:ext>
            </a:extLst>
          </p:cNvPr>
          <p:cNvSpPr>
            <a:spLocks noGrp="1"/>
          </p:cNvSpPr>
          <p:nvPr>
            <p:ph type="sldNum" sz="quarter" idx="11"/>
          </p:nvPr>
        </p:nvSpPr>
        <p:spPr/>
        <p:txBody>
          <a:bodyPr/>
          <a:lstStyle/>
          <a:p>
            <a:pPr>
              <a:defRPr/>
            </a:pPr>
            <a:fld id="{A1190265-99A9-4C69-A75A-72FAA9245A4E}" type="slidenum">
              <a:rPr lang="en-US" smtClean="0"/>
              <a:pPr>
                <a:defRPr/>
              </a:pPr>
              <a:t>33</a:t>
            </a:fld>
            <a:endParaRPr lang="en-US" dirty="0"/>
          </a:p>
        </p:txBody>
      </p:sp>
      <p:pic>
        <p:nvPicPr>
          <p:cNvPr id="7" name="Picture 6" descr="Image result">
            <a:extLst>
              <a:ext uri="{FF2B5EF4-FFF2-40B4-BE49-F238E27FC236}">
                <a16:creationId xmlns:a16="http://schemas.microsoft.com/office/drawing/2014/main" id="{3754F771-2E1B-41C9-B864-D374BB5FF4F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166259521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8148-FD80-4A79-8F45-B6BB2EFE8A9F}"/>
              </a:ext>
            </a:extLst>
          </p:cNvPr>
          <p:cNvSpPr>
            <a:spLocks noGrp="1"/>
          </p:cNvSpPr>
          <p:nvPr>
            <p:ph type="title"/>
          </p:nvPr>
        </p:nvSpPr>
        <p:spPr/>
        <p:txBody>
          <a:bodyPr/>
          <a:lstStyle/>
          <a:p>
            <a:r>
              <a:rPr lang="en-US" dirty="0"/>
              <a:t>Data Collection Survey Tabs</a:t>
            </a:r>
          </a:p>
        </p:txBody>
      </p:sp>
      <p:sp>
        <p:nvSpPr>
          <p:cNvPr id="3" name="Content Placeholder 2">
            <a:extLst>
              <a:ext uri="{FF2B5EF4-FFF2-40B4-BE49-F238E27FC236}">
                <a16:creationId xmlns:a16="http://schemas.microsoft.com/office/drawing/2014/main" id="{29E42D00-2086-4086-9B68-87C540799CD2}"/>
              </a:ext>
            </a:extLst>
          </p:cNvPr>
          <p:cNvSpPr>
            <a:spLocks noGrp="1"/>
          </p:cNvSpPr>
          <p:nvPr>
            <p:ph idx="1"/>
          </p:nvPr>
        </p:nvSpPr>
        <p:spPr>
          <a:xfrm>
            <a:off x="990600" y="1828800"/>
            <a:ext cx="7620000" cy="4114801"/>
          </a:xfrm>
        </p:spPr>
        <p:txBody>
          <a:bodyPr/>
          <a:lstStyle/>
          <a:p>
            <a:r>
              <a:rPr lang="en-US" sz="2400" dirty="0"/>
              <a:t>Technology (Cont.)</a:t>
            </a:r>
          </a:p>
          <a:p>
            <a:pPr lvl="1">
              <a:buFont typeface="Arial" panose="020B0604020202020204" pitchFamily="34" charset="0"/>
              <a:buChar char="•"/>
            </a:pPr>
            <a:r>
              <a:rPr lang="en-US" sz="1800" dirty="0"/>
              <a:t>Logging Recorder</a:t>
            </a:r>
          </a:p>
          <a:p>
            <a:pPr lvl="1">
              <a:buFont typeface="Arial" panose="020B0604020202020204" pitchFamily="34" charset="0"/>
              <a:buChar char="•"/>
            </a:pPr>
            <a:r>
              <a:rPr lang="en-US" sz="1800" dirty="0"/>
              <a:t>Instant Recall Recorders - 9-1-1 Answering Positions</a:t>
            </a:r>
          </a:p>
          <a:p>
            <a:pPr lvl="1">
              <a:buFont typeface="Arial" panose="020B0604020202020204" pitchFamily="34" charset="0"/>
              <a:buChar char="•"/>
            </a:pPr>
            <a:r>
              <a:rPr lang="en-US" sz="1800" dirty="0"/>
              <a:t>Instant Recall Recorders - Radio Consoles</a:t>
            </a:r>
          </a:p>
          <a:p>
            <a:pPr lvl="1">
              <a:buFont typeface="Arial" panose="020B0604020202020204" pitchFamily="34" charset="0"/>
              <a:buChar char="•"/>
            </a:pPr>
            <a:r>
              <a:rPr lang="en-US" sz="1800" dirty="0"/>
              <a:t>Instant Recall Recorders - Admin Phones </a:t>
            </a:r>
          </a:p>
          <a:p>
            <a:pPr lvl="1">
              <a:buFont typeface="Arial" panose="020B0604020202020204" pitchFamily="34" charset="0"/>
              <a:buChar char="•"/>
            </a:pPr>
            <a:r>
              <a:rPr lang="en-US" sz="1900" dirty="0"/>
              <a:t>Administrative Phone System</a:t>
            </a:r>
          </a:p>
          <a:p>
            <a:pPr lvl="1">
              <a:buFont typeface="Arial" panose="020B0604020202020204" pitchFamily="34" charset="0"/>
              <a:buChar char="•"/>
            </a:pPr>
            <a:r>
              <a:rPr lang="en-US" sz="1900" dirty="0"/>
              <a:t>Alarm Monitoring</a:t>
            </a:r>
          </a:p>
          <a:p>
            <a:pPr lvl="1">
              <a:buFont typeface="Arial" panose="020B0604020202020204" pitchFamily="34" charset="0"/>
              <a:buChar char="•"/>
            </a:pPr>
            <a:r>
              <a:rPr lang="en-US" sz="1900" dirty="0"/>
              <a:t>Master Clock</a:t>
            </a:r>
          </a:p>
          <a:p>
            <a:pPr lvl="1">
              <a:buFont typeface="Arial" panose="020B0604020202020204" pitchFamily="34" charset="0"/>
              <a:buChar char="•"/>
            </a:pPr>
            <a:r>
              <a:rPr lang="en-US" sz="1900" dirty="0"/>
              <a:t>Emergency Dispatch Protocols / Software</a:t>
            </a:r>
          </a:p>
          <a:p>
            <a:r>
              <a:rPr lang="en-US" sz="2400" dirty="0"/>
              <a:t>Facility</a:t>
            </a:r>
          </a:p>
          <a:p>
            <a:pPr lvl="1">
              <a:buFont typeface="Arial" panose="020B0604020202020204" pitchFamily="34" charset="0"/>
              <a:buChar char="•"/>
            </a:pPr>
            <a:r>
              <a:rPr lang="en-US" sz="2000" dirty="0"/>
              <a:t>Building and Site information</a:t>
            </a:r>
            <a:endParaRPr lang="en-US" sz="2200" dirty="0"/>
          </a:p>
        </p:txBody>
      </p:sp>
      <p:sp>
        <p:nvSpPr>
          <p:cNvPr id="4" name="Slide Number Placeholder 3">
            <a:extLst>
              <a:ext uri="{FF2B5EF4-FFF2-40B4-BE49-F238E27FC236}">
                <a16:creationId xmlns:a16="http://schemas.microsoft.com/office/drawing/2014/main" id="{7499A34D-B6C6-421D-BC0F-00CC179BDF17}"/>
              </a:ext>
            </a:extLst>
          </p:cNvPr>
          <p:cNvSpPr>
            <a:spLocks noGrp="1"/>
          </p:cNvSpPr>
          <p:nvPr>
            <p:ph type="sldNum" sz="quarter" idx="11"/>
          </p:nvPr>
        </p:nvSpPr>
        <p:spPr/>
        <p:txBody>
          <a:bodyPr/>
          <a:lstStyle/>
          <a:p>
            <a:pPr>
              <a:defRPr/>
            </a:pPr>
            <a:fld id="{A1190265-99A9-4C69-A75A-72FAA9245A4E}" type="slidenum">
              <a:rPr lang="en-US" smtClean="0"/>
              <a:pPr>
                <a:defRPr/>
              </a:pPr>
              <a:t>34</a:t>
            </a:fld>
            <a:endParaRPr lang="en-US" dirty="0"/>
          </a:p>
        </p:txBody>
      </p:sp>
      <p:pic>
        <p:nvPicPr>
          <p:cNvPr id="7" name="Picture 6" descr="Image result">
            <a:extLst>
              <a:ext uri="{FF2B5EF4-FFF2-40B4-BE49-F238E27FC236}">
                <a16:creationId xmlns:a16="http://schemas.microsoft.com/office/drawing/2014/main" id="{3754F771-2E1B-41C9-B864-D374BB5FF4F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235084357"/>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ADB0-AF5C-42E8-8CCE-CAAE69AC72AC}"/>
              </a:ext>
            </a:extLst>
          </p:cNvPr>
          <p:cNvSpPr>
            <a:spLocks noGrp="1"/>
          </p:cNvSpPr>
          <p:nvPr>
            <p:ph type="title"/>
          </p:nvPr>
        </p:nvSpPr>
        <p:spPr/>
        <p:txBody>
          <a:bodyPr/>
          <a:lstStyle/>
          <a:p>
            <a:r>
              <a:rPr lang="en-US" dirty="0"/>
              <a:t>Questions and Answers</a:t>
            </a:r>
          </a:p>
        </p:txBody>
      </p:sp>
      <p:sp>
        <p:nvSpPr>
          <p:cNvPr id="4" name="Slide Number Placeholder 3">
            <a:extLst>
              <a:ext uri="{FF2B5EF4-FFF2-40B4-BE49-F238E27FC236}">
                <a16:creationId xmlns:a16="http://schemas.microsoft.com/office/drawing/2014/main" id="{35C7B4F4-1D8F-4974-9494-3F0E277D801A}"/>
              </a:ext>
            </a:extLst>
          </p:cNvPr>
          <p:cNvSpPr>
            <a:spLocks noGrp="1"/>
          </p:cNvSpPr>
          <p:nvPr>
            <p:ph type="sldNum" sz="quarter" idx="11"/>
          </p:nvPr>
        </p:nvSpPr>
        <p:spPr/>
        <p:txBody>
          <a:bodyPr/>
          <a:lstStyle/>
          <a:p>
            <a:pPr>
              <a:defRPr/>
            </a:pPr>
            <a:fld id="{A1190265-99A9-4C69-A75A-72FAA9245A4E}" type="slidenum">
              <a:rPr lang="en-US" smtClean="0"/>
              <a:pPr>
                <a:defRPr/>
              </a:pPr>
              <a:t>35</a:t>
            </a:fld>
            <a:endParaRPr lang="en-US" dirty="0"/>
          </a:p>
        </p:txBody>
      </p:sp>
      <p:pic>
        <p:nvPicPr>
          <p:cNvPr id="5" name="Picture 5" descr="MPj04027760000[1]">
            <a:extLst>
              <a:ext uri="{FF2B5EF4-FFF2-40B4-BE49-F238E27FC236}">
                <a16:creationId xmlns:a16="http://schemas.microsoft.com/office/drawing/2014/main" id="{5E5651B3-633D-453E-9F4E-D93519E98DF1}"/>
              </a:ext>
            </a:extLst>
          </p:cNvPr>
          <p:cNvPicPr>
            <a:picLocks noChangeAspect="1" noChangeArrowheads="1"/>
          </p:cNvPicPr>
          <p:nvPr/>
        </p:nvPicPr>
        <p:blipFill>
          <a:blip r:embed="rId2" cstate="print"/>
          <a:srcRect/>
          <a:stretch>
            <a:fillRect/>
          </a:stretch>
        </p:blipFill>
        <p:spPr bwMode="auto">
          <a:xfrm>
            <a:off x="3005972" y="2297112"/>
            <a:ext cx="3657600" cy="2960688"/>
          </a:xfrm>
          <a:prstGeom prst="rect">
            <a:avLst/>
          </a:prstGeom>
          <a:noFill/>
          <a:ln w="9525">
            <a:noFill/>
            <a:miter lim="800000"/>
            <a:headEnd/>
            <a:tailEnd/>
          </a:ln>
        </p:spPr>
      </p:pic>
    </p:spTree>
    <p:extLst>
      <p:ext uri="{BB962C8B-B14F-4D97-AF65-F5344CB8AC3E}">
        <p14:creationId xmlns:p14="http://schemas.microsoft.com/office/powerpoint/2010/main" val="83332816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463D-C6FB-494C-8201-BB6F4B244FF2}"/>
              </a:ext>
            </a:extLst>
          </p:cNvPr>
          <p:cNvSpPr>
            <a:spLocks noGrp="1"/>
          </p:cNvSpPr>
          <p:nvPr>
            <p:ph type="title"/>
          </p:nvPr>
        </p:nvSpPr>
        <p:spPr/>
        <p:txBody>
          <a:bodyPr/>
          <a:lstStyle/>
          <a:p>
            <a:r>
              <a:rPr lang="en-US" sz="3200" dirty="0"/>
              <a:t>State of Montana</a:t>
            </a:r>
            <a:br>
              <a:rPr lang="en-US" sz="2800" dirty="0"/>
            </a:br>
            <a:r>
              <a:rPr lang="en-US" sz="2400" dirty="0"/>
              <a:t>Statewide 9-1-1 Plan Project</a:t>
            </a:r>
          </a:p>
        </p:txBody>
      </p:sp>
      <p:sp>
        <p:nvSpPr>
          <p:cNvPr id="3" name="Content Placeholder 2">
            <a:extLst>
              <a:ext uri="{FF2B5EF4-FFF2-40B4-BE49-F238E27FC236}">
                <a16:creationId xmlns:a16="http://schemas.microsoft.com/office/drawing/2014/main" id="{E28DD6A3-652A-4FDE-88D5-B60B59509CA0}"/>
              </a:ext>
            </a:extLst>
          </p:cNvPr>
          <p:cNvSpPr>
            <a:spLocks noGrp="1"/>
          </p:cNvSpPr>
          <p:nvPr>
            <p:ph idx="1"/>
          </p:nvPr>
        </p:nvSpPr>
        <p:spPr>
          <a:xfrm>
            <a:off x="1600200" y="2743200"/>
            <a:ext cx="7010400" cy="1600200"/>
          </a:xfrm>
        </p:spPr>
        <p:txBody>
          <a:bodyPr/>
          <a:lstStyle/>
          <a:p>
            <a:pPr marL="0" indent="0">
              <a:buNone/>
            </a:pPr>
            <a:r>
              <a:rPr lang="en-US" sz="4000" b="1" i="1" dirty="0">
                <a:latin typeface="Arial Narrow" pitchFamily="34" charset="0"/>
              </a:rPr>
              <a:t>Federal Engineering </a:t>
            </a:r>
          </a:p>
          <a:p>
            <a:pPr marL="0" indent="0">
              <a:buNone/>
            </a:pPr>
            <a:r>
              <a:rPr lang="en-US" sz="4000" b="1" i="1" dirty="0">
                <a:latin typeface="Arial Narrow" pitchFamily="34" charset="0"/>
              </a:rPr>
              <a:t>Thanks You for this Opportunity!</a:t>
            </a:r>
          </a:p>
          <a:p>
            <a:pPr marL="0" indent="0">
              <a:buNone/>
            </a:pPr>
            <a:endParaRPr lang="en-US" sz="4000" b="1" i="1" dirty="0">
              <a:latin typeface="Arial Narrow" pitchFamily="34" charset="0"/>
            </a:endParaRPr>
          </a:p>
        </p:txBody>
      </p:sp>
      <p:sp>
        <p:nvSpPr>
          <p:cNvPr id="4" name="Slide Number Placeholder 3">
            <a:extLst>
              <a:ext uri="{FF2B5EF4-FFF2-40B4-BE49-F238E27FC236}">
                <a16:creationId xmlns:a16="http://schemas.microsoft.com/office/drawing/2014/main" id="{F0A4289F-9716-40DD-A7D2-A4D48DDE6BE0}"/>
              </a:ext>
            </a:extLst>
          </p:cNvPr>
          <p:cNvSpPr>
            <a:spLocks noGrp="1"/>
          </p:cNvSpPr>
          <p:nvPr>
            <p:ph type="sldNum" sz="quarter" idx="11"/>
          </p:nvPr>
        </p:nvSpPr>
        <p:spPr/>
        <p:txBody>
          <a:bodyPr/>
          <a:lstStyle/>
          <a:p>
            <a:pPr>
              <a:defRPr/>
            </a:pPr>
            <a:fld id="{A1190265-99A9-4C69-A75A-72FAA9245A4E}" type="slidenum">
              <a:rPr lang="en-US" smtClean="0"/>
              <a:pPr>
                <a:defRPr/>
              </a:pPr>
              <a:t>36</a:t>
            </a:fld>
            <a:endParaRPr lang="en-US" dirty="0"/>
          </a:p>
        </p:txBody>
      </p:sp>
      <p:pic>
        <p:nvPicPr>
          <p:cNvPr id="7" name="Picture 6" descr="Image result">
            <a:extLst>
              <a:ext uri="{FF2B5EF4-FFF2-40B4-BE49-F238E27FC236}">
                <a16:creationId xmlns:a16="http://schemas.microsoft.com/office/drawing/2014/main" id="{C87B201A-CC54-4887-B7EE-6857549B7810}"/>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351076853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C06A-1E52-4BFB-8250-14068A7AE370}"/>
              </a:ext>
            </a:extLst>
          </p:cNvPr>
          <p:cNvSpPr>
            <a:spLocks noGrp="1"/>
          </p:cNvSpPr>
          <p:nvPr>
            <p:ph type="title"/>
          </p:nvPr>
        </p:nvSpPr>
        <p:spPr/>
        <p:txBody>
          <a:bodyPr/>
          <a:lstStyle/>
          <a:p>
            <a:r>
              <a:rPr lang="en-US" dirty="0"/>
              <a:t>Our Firm</a:t>
            </a:r>
          </a:p>
        </p:txBody>
      </p:sp>
      <p:sp>
        <p:nvSpPr>
          <p:cNvPr id="3" name="Content Placeholder 2">
            <a:extLst>
              <a:ext uri="{FF2B5EF4-FFF2-40B4-BE49-F238E27FC236}">
                <a16:creationId xmlns:a16="http://schemas.microsoft.com/office/drawing/2014/main" id="{576AA47C-6730-4168-A1EE-FB104A865CC9}"/>
              </a:ext>
            </a:extLst>
          </p:cNvPr>
          <p:cNvSpPr>
            <a:spLocks noGrp="1"/>
          </p:cNvSpPr>
          <p:nvPr>
            <p:ph idx="1"/>
          </p:nvPr>
        </p:nvSpPr>
        <p:spPr>
          <a:xfrm>
            <a:off x="685800" y="1676400"/>
            <a:ext cx="8077200" cy="4114800"/>
          </a:xfrm>
        </p:spPr>
        <p:txBody>
          <a:bodyPr/>
          <a:lstStyle/>
          <a:p>
            <a:r>
              <a:rPr lang="en-US" sz="2400" dirty="0"/>
              <a:t>Leading public safety consultant</a:t>
            </a:r>
          </a:p>
          <a:p>
            <a:pPr lvl="1"/>
            <a:r>
              <a:rPr lang="en-US" sz="2000" dirty="0"/>
              <a:t>Over 34 years of successful programs</a:t>
            </a:r>
          </a:p>
          <a:p>
            <a:pPr lvl="1"/>
            <a:r>
              <a:rPr lang="en-US" sz="2000" dirty="0"/>
              <a:t>A unique suite of technical and operational services</a:t>
            </a:r>
          </a:p>
          <a:p>
            <a:r>
              <a:rPr lang="en-US" sz="2400" dirty="0"/>
              <a:t>Projects across the U.S.</a:t>
            </a:r>
          </a:p>
          <a:p>
            <a:pPr lvl="1"/>
            <a:r>
              <a:rPr lang="en-US" sz="2000" dirty="0"/>
              <a:t>Clients benefit from our experience and gained insight</a:t>
            </a:r>
          </a:p>
          <a:p>
            <a:pPr lvl="1"/>
            <a:r>
              <a:rPr lang="en-US" sz="2000" dirty="0"/>
              <a:t>Varying public safety deployments, emergency response operations</a:t>
            </a:r>
          </a:p>
          <a:p>
            <a:pPr lvl="1"/>
            <a:r>
              <a:rPr lang="en-US" sz="2000" dirty="0"/>
              <a:t>Our understanding of your unique circumstances</a:t>
            </a:r>
          </a:p>
          <a:p>
            <a:r>
              <a:rPr lang="en-US" sz="2400" i="1" dirty="0"/>
              <a:t>FE’s </a:t>
            </a:r>
            <a:r>
              <a:rPr lang="en-US" sz="2400" dirty="0"/>
              <a:t>proven capabilities</a:t>
            </a:r>
          </a:p>
          <a:p>
            <a:pPr lvl="1"/>
            <a:r>
              <a:rPr lang="en-US" sz="2000" dirty="0"/>
              <a:t>Deep bench of experienced consultants and strategic partners</a:t>
            </a:r>
          </a:p>
          <a:p>
            <a:pPr lvl="1"/>
            <a:r>
              <a:rPr lang="en-US" sz="2000" dirty="0"/>
              <a:t>E-911/NG9-1-1, CAD/RMS, PSAP, LMR expertise</a:t>
            </a:r>
          </a:p>
          <a:p>
            <a:endParaRPr lang="en-US" dirty="0"/>
          </a:p>
        </p:txBody>
      </p:sp>
      <p:sp>
        <p:nvSpPr>
          <p:cNvPr id="4" name="Slide Number Placeholder 3">
            <a:extLst>
              <a:ext uri="{FF2B5EF4-FFF2-40B4-BE49-F238E27FC236}">
                <a16:creationId xmlns:a16="http://schemas.microsoft.com/office/drawing/2014/main" id="{9AC6E3C3-FA2D-4CAA-A799-3125FE372FAF}"/>
              </a:ext>
            </a:extLst>
          </p:cNvPr>
          <p:cNvSpPr>
            <a:spLocks noGrp="1"/>
          </p:cNvSpPr>
          <p:nvPr>
            <p:ph type="sldNum" sz="quarter" idx="11"/>
          </p:nvPr>
        </p:nvSpPr>
        <p:spPr/>
        <p:txBody>
          <a:bodyPr/>
          <a:lstStyle/>
          <a:p>
            <a:pPr>
              <a:defRPr/>
            </a:pPr>
            <a:fld id="{A1190265-99A9-4C69-A75A-72FAA9245A4E}" type="slidenum">
              <a:rPr lang="en-US" smtClean="0"/>
              <a:pPr>
                <a:defRPr/>
              </a:pPr>
              <a:t>4</a:t>
            </a:fld>
            <a:endParaRPr lang="en-US" dirty="0"/>
          </a:p>
        </p:txBody>
      </p:sp>
      <p:pic>
        <p:nvPicPr>
          <p:cNvPr id="7" name="Picture 6" descr="Image result">
            <a:extLst>
              <a:ext uri="{FF2B5EF4-FFF2-40B4-BE49-F238E27FC236}">
                <a16:creationId xmlns:a16="http://schemas.microsoft.com/office/drawing/2014/main" id="{614F6FE6-F721-4BDD-BB91-C1CAD8BBA0CC}"/>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20907573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F819-6DD0-45E7-89B8-3E9400EA6089}"/>
              </a:ext>
            </a:extLst>
          </p:cNvPr>
          <p:cNvSpPr>
            <a:spLocks noGrp="1"/>
          </p:cNvSpPr>
          <p:nvPr>
            <p:ph type="title"/>
          </p:nvPr>
        </p:nvSpPr>
        <p:spPr/>
        <p:txBody>
          <a:bodyPr/>
          <a:lstStyle/>
          <a:p>
            <a:r>
              <a:rPr lang="en-US" dirty="0"/>
              <a:t>Project Communication</a:t>
            </a:r>
          </a:p>
        </p:txBody>
      </p:sp>
      <p:sp>
        <p:nvSpPr>
          <p:cNvPr id="3" name="Content Placeholder 2">
            <a:extLst>
              <a:ext uri="{FF2B5EF4-FFF2-40B4-BE49-F238E27FC236}">
                <a16:creationId xmlns:a16="http://schemas.microsoft.com/office/drawing/2014/main" id="{392B8DA7-7FA5-47B7-A5DB-0D384A89A858}"/>
              </a:ext>
            </a:extLst>
          </p:cNvPr>
          <p:cNvSpPr>
            <a:spLocks noGrp="1"/>
          </p:cNvSpPr>
          <p:nvPr>
            <p:ph idx="1"/>
          </p:nvPr>
        </p:nvSpPr>
        <p:spPr>
          <a:xfrm>
            <a:off x="1143000" y="2133600"/>
            <a:ext cx="7772400" cy="2819400"/>
          </a:xfrm>
        </p:spPr>
        <p:txBody>
          <a:bodyPr/>
          <a:lstStyle/>
          <a:p>
            <a:r>
              <a:rPr lang="en-US" sz="2400" dirty="0"/>
              <a:t>Points of Contact (POC)</a:t>
            </a:r>
          </a:p>
          <a:p>
            <a:pPr lvl="1"/>
            <a:r>
              <a:rPr lang="en-US" sz="2000" dirty="0"/>
              <a:t>Federal Engineering - Scott Strom, Project Manager</a:t>
            </a:r>
          </a:p>
          <a:p>
            <a:pPr lvl="1"/>
            <a:r>
              <a:rPr lang="en-US" sz="2000" dirty="0"/>
              <a:t>Montana – Quinn Ness, Bureau Chief</a:t>
            </a:r>
          </a:p>
          <a:p>
            <a:pPr lvl="1"/>
            <a:r>
              <a:rPr lang="en-US" sz="2000" dirty="0"/>
              <a:t>Montana – Rhonda Sullivan, 9-1-1 Program Manager</a:t>
            </a:r>
          </a:p>
          <a:p>
            <a:r>
              <a:rPr lang="en-US" sz="2400" dirty="0"/>
              <a:t>Status/Progress Reporting</a:t>
            </a:r>
          </a:p>
          <a:p>
            <a:pPr lvl="1"/>
            <a:r>
              <a:rPr lang="en-US" sz="2000" dirty="0"/>
              <a:t>Reporting of project progress and status</a:t>
            </a:r>
          </a:p>
        </p:txBody>
      </p:sp>
      <p:sp>
        <p:nvSpPr>
          <p:cNvPr id="4" name="Slide Number Placeholder 3">
            <a:extLst>
              <a:ext uri="{FF2B5EF4-FFF2-40B4-BE49-F238E27FC236}">
                <a16:creationId xmlns:a16="http://schemas.microsoft.com/office/drawing/2014/main" id="{0BBE71AB-3A64-4766-B267-C837159C7129}"/>
              </a:ext>
            </a:extLst>
          </p:cNvPr>
          <p:cNvSpPr>
            <a:spLocks noGrp="1"/>
          </p:cNvSpPr>
          <p:nvPr>
            <p:ph type="sldNum" sz="quarter" idx="11"/>
          </p:nvPr>
        </p:nvSpPr>
        <p:spPr/>
        <p:txBody>
          <a:bodyPr/>
          <a:lstStyle/>
          <a:p>
            <a:pPr>
              <a:defRPr/>
            </a:pPr>
            <a:fld id="{A1190265-99A9-4C69-A75A-72FAA9245A4E}" type="slidenum">
              <a:rPr lang="en-US" smtClean="0"/>
              <a:pPr>
                <a:defRPr/>
              </a:pPr>
              <a:t>5</a:t>
            </a:fld>
            <a:endParaRPr lang="en-US" dirty="0"/>
          </a:p>
        </p:txBody>
      </p:sp>
      <p:pic>
        <p:nvPicPr>
          <p:cNvPr id="7" name="Picture 6" descr="Image result">
            <a:extLst>
              <a:ext uri="{FF2B5EF4-FFF2-40B4-BE49-F238E27FC236}">
                <a16:creationId xmlns:a16="http://schemas.microsoft.com/office/drawing/2014/main" id="{53C16986-DEF6-4C92-83BA-3AF1027C25E2}"/>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271059636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8148-FD80-4A79-8F45-B6BB2EFE8A9F}"/>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29E42D00-2086-4086-9B68-87C540799CD2}"/>
              </a:ext>
            </a:extLst>
          </p:cNvPr>
          <p:cNvSpPr>
            <a:spLocks noGrp="1"/>
          </p:cNvSpPr>
          <p:nvPr>
            <p:ph idx="1"/>
          </p:nvPr>
        </p:nvSpPr>
        <p:spPr>
          <a:xfrm>
            <a:off x="685800" y="2057400"/>
            <a:ext cx="7772400" cy="3200400"/>
          </a:xfrm>
        </p:spPr>
        <p:txBody>
          <a:bodyPr/>
          <a:lstStyle/>
          <a:p>
            <a:r>
              <a:rPr lang="en-US" sz="2400" dirty="0"/>
              <a:t>Stakeholder Engagement</a:t>
            </a:r>
          </a:p>
          <a:p>
            <a:pPr lvl="1"/>
            <a:r>
              <a:rPr lang="en-US" sz="2000" dirty="0"/>
              <a:t>Prepare and review </a:t>
            </a:r>
            <a:r>
              <a:rPr lang="en-US" sz="2000" i="1" dirty="0"/>
              <a:t>Stakeholder Communications Plan</a:t>
            </a:r>
          </a:p>
          <a:p>
            <a:pPr lvl="1"/>
            <a:r>
              <a:rPr lang="en-US" sz="2000" dirty="0"/>
              <a:t>Develop and distribute Collection Tool</a:t>
            </a:r>
          </a:p>
          <a:p>
            <a:pPr lvl="1"/>
            <a:r>
              <a:rPr lang="en-US" sz="2000" dirty="0"/>
              <a:t>Coordinate logistics for seven Regional Town Hall Meetings and subsequent PSAP visits and interviews</a:t>
            </a:r>
          </a:p>
          <a:p>
            <a:pPr lvl="1"/>
            <a:r>
              <a:rPr lang="en-US" sz="2000" dirty="0"/>
              <a:t>Develop </a:t>
            </a:r>
            <a:r>
              <a:rPr lang="en-US" sz="2000" i="1" dirty="0"/>
              <a:t>Regional Town Hall Meetings Summary Report</a:t>
            </a:r>
          </a:p>
          <a:p>
            <a:pPr lvl="1"/>
            <a:endParaRPr lang="en-US" sz="1000" dirty="0"/>
          </a:p>
        </p:txBody>
      </p:sp>
      <p:sp>
        <p:nvSpPr>
          <p:cNvPr id="4" name="Slide Number Placeholder 3">
            <a:extLst>
              <a:ext uri="{FF2B5EF4-FFF2-40B4-BE49-F238E27FC236}">
                <a16:creationId xmlns:a16="http://schemas.microsoft.com/office/drawing/2014/main" id="{7499A34D-B6C6-421D-BC0F-00CC179BDF17}"/>
              </a:ext>
            </a:extLst>
          </p:cNvPr>
          <p:cNvSpPr>
            <a:spLocks noGrp="1"/>
          </p:cNvSpPr>
          <p:nvPr>
            <p:ph type="sldNum" sz="quarter" idx="11"/>
          </p:nvPr>
        </p:nvSpPr>
        <p:spPr/>
        <p:txBody>
          <a:bodyPr/>
          <a:lstStyle/>
          <a:p>
            <a:pPr>
              <a:defRPr/>
            </a:pPr>
            <a:fld id="{A1190265-99A9-4C69-A75A-72FAA9245A4E}" type="slidenum">
              <a:rPr lang="en-US" smtClean="0"/>
              <a:pPr>
                <a:defRPr/>
              </a:pPr>
              <a:t>6</a:t>
            </a:fld>
            <a:endParaRPr lang="en-US" dirty="0"/>
          </a:p>
        </p:txBody>
      </p:sp>
      <p:pic>
        <p:nvPicPr>
          <p:cNvPr id="7" name="Picture 6" descr="Image result">
            <a:extLst>
              <a:ext uri="{FF2B5EF4-FFF2-40B4-BE49-F238E27FC236}">
                <a16:creationId xmlns:a16="http://schemas.microsoft.com/office/drawing/2014/main" id="{3754F771-2E1B-41C9-B864-D374BB5FF4F3}"/>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33658975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855B-EFD0-4292-B01E-2BE7B6630A3E}"/>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8332C865-CBB1-43AF-944A-E362C2B71E0F}"/>
              </a:ext>
            </a:extLst>
          </p:cNvPr>
          <p:cNvSpPr>
            <a:spLocks noGrp="1"/>
          </p:cNvSpPr>
          <p:nvPr>
            <p:ph idx="1"/>
          </p:nvPr>
        </p:nvSpPr>
        <p:spPr>
          <a:xfrm>
            <a:off x="685800" y="2057400"/>
            <a:ext cx="7772400" cy="3352800"/>
          </a:xfrm>
        </p:spPr>
        <p:txBody>
          <a:bodyPr/>
          <a:lstStyle/>
          <a:p>
            <a:r>
              <a:rPr lang="en-US" sz="2400" dirty="0"/>
              <a:t>PSAP Inventories</a:t>
            </a:r>
          </a:p>
          <a:p>
            <a:pPr lvl="1"/>
            <a:r>
              <a:rPr lang="en-US" sz="2000" dirty="0"/>
              <a:t>Accurately capture and document existing inventory and readiness of PSAPs for evolution to NG9-1-1</a:t>
            </a:r>
          </a:p>
          <a:p>
            <a:pPr lvl="1"/>
            <a:r>
              <a:rPr lang="en-US" sz="2000" dirty="0"/>
              <a:t>Develop summary of survey data and interview results from each PSAP</a:t>
            </a:r>
          </a:p>
          <a:p>
            <a:pPr lvl="1"/>
            <a:r>
              <a:rPr lang="en-US" sz="2000" dirty="0"/>
              <a:t>Capture collected PSAP 9-1-1 inventory into database for ongoing validation and resource in developing </a:t>
            </a:r>
            <a:r>
              <a:rPr lang="en-US" sz="2000" i="1" dirty="0"/>
              <a:t>PSAP</a:t>
            </a:r>
            <a:r>
              <a:rPr lang="en-US" sz="2000" dirty="0"/>
              <a:t> </a:t>
            </a:r>
            <a:r>
              <a:rPr lang="en-US" sz="2000" i="1" dirty="0"/>
              <a:t>Needs Assessment Reports</a:t>
            </a:r>
          </a:p>
          <a:p>
            <a:pPr lvl="1"/>
            <a:endParaRPr lang="en-US" sz="1000" dirty="0"/>
          </a:p>
          <a:p>
            <a:pPr marL="0" indent="0">
              <a:buNone/>
            </a:pPr>
            <a:endParaRPr lang="en-US" sz="2000" i="1" dirty="0"/>
          </a:p>
          <a:p>
            <a:pPr marL="0" indent="0">
              <a:buNone/>
            </a:pPr>
            <a:endParaRPr lang="en-US" sz="2400" dirty="0"/>
          </a:p>
        </p:txBody>
      </p:sp>
      <p:sp>
        <p:nvSpPr>
          <p:cNvPr id="4" name="Slide Number Placeholder 3">
            <a:extLst>
              <a:ext uri="{FF2B5EF4-FFF2-40B4-BE49-F238E27FC236}">
                <a16:creationId xmlns:a16="http://schemas.microsoft.com/office/drawing/2014/main" id="{6FDD731E-DF16-4474-9944-166DA0E01E94}"/>
              </a:ext>
            </a:extLst>
          </p:cNvPr>
          <p:cNvSpPr>
            <a:spLocks noGrp="1"/>
          </p:cNvSpPr>
          <p:nvPr>
            <p:ph type="sldNum" sz="quarter" idx="11"/>
          </p:nvPr>
        </p:nvSpPr>
        <p:spPr/>
        <p:txBody>
          <a:bodyPr/>
          <a:lstStyle/>
          <a:p>
            <a:pPr>
              <a:defRPr/>
            </a:pPr>
            <a:fld id="{A1190265-99A9-4C69-A75A-72FAA9245A4E}" type="slidenum">
              <a:rPr lang="en-US" smtClean="0"/>
              <a:pPr>
                <a:defRPr/>
              </a:pPr>
              <a:t>7</a:t>
            </a:fld>
            <a:endParaRPr lang="en-US" dirty="0"/>
          </a:p>
        </p:txBody>
      </p:sp>
      <p:pic>
        <p:nvPicPr>
          <p:cNvPr id="7" name="Picture 6" descr="Image result">
            <a:extLst>
              <a:ext uri="{FF2B5EF4-FFF2-40B4-BE49-F238E27FC236}">
                <a16:creationId xmlns:a16="http://schemas.microsoft.com/office/drawing/2014/main" id="{1696F06D-3A63-4775-8FF9-23792F5F879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73000262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2133600"/>
            <a:ext cx="7772400" cy="3657600"/>
          </a:xfrm>
        </p:spPr>
        <p:txBody>
          <a:bodyPr/>
          <a:lstStyle/>
          <a:p>
            <a:r>
              <a:rPr lang="en-US" sz="2400" dirty="0"/>
              <a:t>ESInet Inventory</a:t>
            </a:r>
          </a:p>
          <a:p>
            <a:pPr lvl="1"/>
            <a:r>
              <a:rPr lang="en-US" sz="2000" dirty="0"/>
              <a:t>Accurately capture and document status of the existing statewide 9-1-1 network and its stage of advancement to a full NG9-1-1 ESInet</a:t>
            </a:r>
          </a:p>
          <a:p>
            <a:pPr lvl="1"/>
            <a:r>
              <a:rPr lang="en-US" sz="2000" dirty="0"/>
              <a:t>Work with CenturyLink to obtain current network diagrams, maps and current bandwidth availability and utilization</a:t>
            </a:r>
          </a:p>
          <a:p>
            <a:pPr lvl="1"/>
            <a:r>
              <a:rPr lang="en-US" sz="2000" dirty="0"/>
              <a:t>Capture collected ESInet inventory into database for ongoing validation and reference</a:t>
            </a:r>
          </a:p>
          <a:p>
            <a:pPr marL="0" indent="0">
              <a:buNone/>
            </a:pPr>
            <a:endParaRPr lang="en-US" sz="2000" i="1" dirty="0"/>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8</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419619436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2286000"/>
            <a:ext cx="7772400" cy="3581400"/>
          </a:xfrm>
        </p:spPr>
        <p:txBody>
          <a:bodyPr/>
          <a:lstStyle/>
          <a:p>
            <a:r>
              <a:rPr lang="en-US" sz="2400" dirty="0"/>
              <a:t>NG9-1-1 Technology Standards and Requirements</a:t>
            </a:r>
          </a:p>
          <a:p>
            <a:pPr lvl="1"/>
            <a:r>
              <a:rPr lang="en-US" sz="2000" dirty="0"/>
              <a:t>Recommend standards to the State for ESInet, network security, GIS data, call delivery, and call processing based on NG9-1-1 national standards</a:t>
            </a:r>
          </a:p>
          <a:p>
            <a:pPr lvl="1"/>
            <a:r>
              <a:rPr lang="en-US" sz="2000" dirty="0"/>
              <a:t>Develop a preliminary set of NG9-1-1 technology requirements</a:t>
            </a:r>
          </a:p>
          <a:p>
            <a:pPr lvl="1"/>
            <a:endParaRPr lang="en-US" sz="1000" dirty="0"/>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9</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838200" cy="770021"/>
          </a:xfrm>
          <a:prstGeom prst="rect">
            <a:avLst/>
          </a:prstGeom>
          <a:noFill/>
          <a:ln>
            <a:noFill/>
          </a:ln>
        </p:spPr>
      </p:pic>
    </p:spTree>
    <p:extLst>
      <p:ext uri="{BB962C8B-B14F-4D97-AF65-F5344CB8AC3E}">
        <p14:creationId xmlns:p14="http://schemas.microsoft.com/office/powerpoint/2010/main" val="2715428055"/>
      </p:ext>
    </p:extLst>
  </p:cSld>
  <p:clrMapOvr>
    <a:masterClrMapping/>
  </p:clrMapOvr>
  <p:transition spd="slow">
    <p:fade/>
  </p:transition>
</p:sld>
</file>

<file path=ppt/theme/theme1.xml><?xml version="1.0" encoding="utf-8"?>
<a:theme xmlns:a="http://schemas.openxmlformats.org/drawingml/2006/main" name="HNS Presentation">
  <a:themeElements>
    <a:clrScheme name="">
      <a:dk1>
        <a:srgbClr val="000000"/>
      </a:dk1>
      <a:lt1>
        <a:srgbClr val="FFFFFF"/>
      </a:lt1>
      <a:dk2>
        <a:srgbClr val="99CCFF"/>
      </a:dk2>
      <a:lt2>
        <a:srgbClr val="CBCBCB"/>
      </a:lt2>
      <a:accent1>
        <a:srgbClr val="00CCFF"/>
      </a:accent1>
      <a:accent2>
        <a:srgbClr val="00FFCC"/>
      </a:accent2>
      <a:accent3>
        <a:srgbClr val="CAE2FF"/>
      </a:accent3>
      <a:accent4>
        <a:srgbClr val="DADADA"/>
      </a:accent4>
      <a:accent5>
        <a:srgbClr val="AAE2FF"/>
      </a:accent5>
      <a:accent6>
        <a:srgbClr val="00E7B9"/>
      </a:accent6>
      <a:hlink>
        <a:srgbClr val="FF3300"/>
      </a:hlink>
      <a:folHlink>
        <a:srgbClr val="FF7C80"/>
      </a:folHlink>
    </a:clrScheme>
    <a:fontScheme name="HNS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HNS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HNS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HNS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20554</TotalTime>
  <Words>1832</Words>
  <Application>Microsoft Office PowerPoint</Application>
  <PresentationFormat>Letter Paper (8.5x11 in)</PresentationFormat>
  <Paragraphs>296</Paragraphs>
  <Slides>36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Arial Narrow</vt:lpstr>
      <vt:lpstr>Times New Roman</vt:lpstr>
      <vt:lpstr>Wingdings</vt:lpstr>
      <vt:lpstr>HNS Presentation</vt:lpstr>
      <vt:lpstr>State of Montana Statewide 9-1-1 Plan Project</vt:lpstr>
      <vt:lpstr>Introductions</vt:lpstr>
      <vt:lpstr>Topics</vt:lpstr>
      <vt:lpstr>Our Firm</vt:lpstr>
      <vt:lpstr>Project Communication</vt:lpstr>
      <vt:lpstr>Project Scope</vt:lpstr>
      <vt:lpstr>Project Scope</vt:lpstr>
      <vt:lpstr>Project Scope</vt:lpstr>
      <vt:lpstr>Project Scope</vt:lpstr>
      <vt:lpstr>Project Scope</vt:lpstr>
      <vt:lpstr>Project Scope</vt:lpstr>
      <vt:lpstr>Project Milestones</vt:lpstr>
      <vt:lpstr>Introduction to Next Generation 9-1-1</vt:lpstr>
      <vt:lpstr>Do You Have the Same Telephone You Had in 1968?</vt:lpstr>
      <vt:lpstr>Do You Play Music the Same Way You Did in 1968?</vt:lpstr>
      <vt:lpstr>Do You Have ANY of the Same Technology You Had in 1968?</vt:lpstr>
      <vt:lpstr>Do You Know that You Have the Same 9-1-1 System As 1968?</vt:lpstr>
      <vt:lpstr>Do You Think it is Time for Next Generation 9-1-1?</vt:lpstr>
      <vt:lpstr>What is NG9-1-1?</vt:lpstr>
      <vt:lpstr>Next Generation 9-1-1 </vt:lpstr>
      <vt:lpstr>WHY IT IS TIME FOR NG9-1-1</vt:lpstr>
      <vt:lpstr>WIIFM? Benefits of NG</vt:lpstr>
      <vt:lpstr>Primary Components of  Next Gen 9-1-1</vt:lpstr>
      <vt:lpstr>Secondary Components of  Next Gen 9-1-1 </vt:lpstr>
      <vt:lpstr>Transition to NG9-1-1</vt:lpstr>
      <vt:lpstr>Regional  &amp; State ESInets – Network of Networks</vt:lpstr>
      <vt:lpstr>State ESInets – Network of Networks</vt:lpstr>
      <vt:lpstr>How Regional ESInet Will Work With NG9-1-1</vt:lpstr>
      <vt:lpstr>PSAP Data Collection Survey Tool</vt:lpstr>
      <vt:lpstr>Data Collection Survey Workbook</vt:lpstr>
      <vt:lpstr>Data Collection Survey Tabs</vt:lpstr>
      <vt:lpstr>Data Collection Survey Tabs</vt:lpstr>
      <vt:lpstr>Data Collection Survey Tabs</vt:lpstr>
      <vt:lpstr>Data Collection Survey Tabs</vt:lpstr>
      <vt:lpstr>Questions and Answers</vt:lpstr>
      <vt:lpstr>State of Montana Statewide 9-1-1 Plan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20100408</dc:title>
  <dc:creator>Federal Engineering, Inc.</dc:creator>
  <cp:lastModifiedBy>Ness, Quinn</cp:lastModifiedBy>
  <cp:revision>1835</cp:revision>
  <cp:lastPrinted>1601-01-01T00:00:00Z</cp:lastPrinted>
  <dcterms:created xsi:type="dcterms:W3CDTF">2008-10-27T13:26:06Z</dcterms:created>
  <dcterms:modified xsi:type="dcterms:W3CDTF">2018-12-06T18:17:17Z</dcterms:modified>
</cp:coreProperties>
</file>