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408" r:id="rId4"/>
    <p:sldId id="257" r:id="rId5"/>
    <p:sldId id="390" r:id="rId6"/>
    <p:sldId id="278" r:id="rId7"/>
    <p:sldId id="389" r:id="rId8"/>
    <p:sldId id="280" r:id="rId9"/>
    <p:sldId id="391" r:id="rId10"/>
    <p:sldId id="410" r:id="rId11"/>
    <p:sldId id="273" r:id="rId12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nnis B. Hausman" initials="DBH" lastIdx="14" clrIdx="0"/>
  <p:cmAuthor id="1" name="Jerry L. Martin" initials="JLM" lastIdx="1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D9D9D"/>
    <a:srgbClr val="ABABAB"/>
    <a:srgbClr val="00FF00"/>
    <a:srgbClr val="B9DCFF"/>
    <a:srgbClr val="6699FF"/>
    <a:srgbClr val="CCECFF"/>
    <a:srgbClr val="FFFF00"/>
    <a:srgbClr val="008000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18" autoAdjust="0"/>
    <p:restoredTop sz="94227" autoAdjust="0"/>
  </p:normalViewPr>
  <p:slideViewPr>
    <p:cSldViewPr>
      <p:cViewPr varScale="1">
        <p:scale>
          <a:sx n="100" d="100"/>
          <a:sy n="100" d="100"/>
        </p:scale>
        <p:origin x="3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75" d="100"/>
          <a:sy n="75" d="100"/>
        </p:scale>
        <p:origin x="-1980" y="-84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107" tIns="48052" rIns="96107" bIns="48052" numCol="1" anchor="t" anchorCtr="0" compatLnSpc="1">
            <a:prstTxWarp prst="textNoShape">
              <a:avLst/>
            </a:prstTxWarp>
          </a:bodyPr>
          <a:lstStyle>
            <a:lvl1pPr defTabSz="958387" eaLnBrk="0" hangingPunct="0">
              <a:defRPr sz="1200" b="0">
                <a:latin typeface="Times New Roman" pitchFamily="-109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107" tIns="48052" rIns="96107" bIns="48052" numCol="1" anchor="t" anchorCtr="0" compatLnSpc="1">
            <a:prstTxWarp prst="textNoShape">
              <a:avLst/>
            </a:prstTxWarp>
          </a:bodyPr>
          <a:lstStyle>
            <a:lvl1pPr algn="r" defTabSz="958387" eaLnBrk="0" hangingPunct="0">
              <a:defRPr sz="1200" b="0">
                <a:latin typeface="Times New Roman" pitchFamily="-109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107" tIns="48052" rIns="96107" bIns="48052" numCol="1" anchor="b" anchorCtr="0" compatLnSpc="1">
            <a:prstTxWarp prst="textNoShape">
              <a:avLst/>
            </a:prstTxWarp>
          </a:bodyPr>
          <a:lstStyle>
            <a:lvl1pPr defTabSz="958387" eaLnBrk="0" hangingPunct="0">
              <a:defRPr sz="1200" b="0">
                <a:latin typeface="Times New Roman" pitchFamily="-109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107" tIns="48052" rIns="96107" bIns="48052" numCol="1" anchor="b" anchorCtr="0" compatLnSpc="1">
            <a:prstTxWarp prst="textNoShape">
              <a:avLst/>
            </a:prstTxWarp>
          </a:bodyPr>
          <a:lstStyle>
            <a:lvl1pPr algn="r" defTabSz="958387" eaLnBrk="0" hangingPunct="0">
              <a:defRPr sz="1200" b="0">
                <a:latin typeface="Times New Roman" pitchFamily="-109" charset="0"/>
              </a:defRPr>
            </a:lvl1pPr>
          </a:lstStyle>
          <a:p>
            <a:pPr>
              <a:defRPr/>
            </a:pPr>
            <a:fld id="{0F799856-B746-4AC1-BC11-D0DF53D409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107" tIns="48052" rIns="96107" bIns="48052" numCol="1" anchor="t" anchorCtr="0" compatLnSpc="1">
            <a:prstTxWarp prst="textNoShape">
              <a:avLst/>
            </a:prstTxWarp>
          </a:bodyPr>
          <a:lstStyle>
            <a:lvl1pPr defTabSz="958387" eaLnBrk="0" hangingPunct="0">
              <a:defRPr sz="1200" b="0">
                <a:latin typeface="Times New Roman" pitchFamily="-109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5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258888" y="717550"/>
            <a:ext cx="4803775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276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107" tIns="48052" rIns="96107" bIns="48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107" tIns="48052" rIns="96107" bIns="48052" numCol="1" anchor="t" anchorCtr="0" compatLnSpc="1">
            <a:prstTxWarp prst="textNoShape">
              <a:avLst/>
            </a:prstTxWarp>
          </a:bodyPr>
          <a:lstStyle>
            <a:lvl1pPr algn="r" defTabSz="958387" eaLnBrk="0" hangingPunct="0">
              <a:defRPr sz="1200" b="0">
                <a:latin typeface="Times New Roman" pitchFamily="-109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107" tIns="48052" rIns="96107" bIns="48052" numCol="1" anchor="b" anchorCtr="0" compatLnSpc="1">
            <a:prstTxWarp prst="textNoShape">
              <a:avLst/>
            </a:prstTxWarp>
          </a:bodyPr>
          <a:lstStyle>
            <a:lvl1pPr defTabSz="958387" eaLnBrk="0" hangingPunct="0">
              <a:defRPr sz="1200" b="0">
                <a:latin typeface="Times New Roman" pitchFamily="-109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107" tIns="48052" rIns="96107" bIns="48052" numCol="1" anchor="b" anchorCtr="0" compatLnSpc="1">
            <a:prstTxWarp prst="textNoShape">
              <a:avLst/>
            </a:prstTxWarp>
          </a:bodyPr>
          <a:lstStyle>
            <a:lvl1pPr algn="r" defTabSz="958387" eaLnBrk="0" hangingPunct="0">
              <a:defRPr sz="1200" b="0">
                <a:latin typeface="Times New Roman" pitchFamily="-109" charset="0"/>
              </a:defRPr>
            </a:lvl1pPr>
          </a:lstStyle>
          <a:p>
            <a:pPr>
              <a:defRPr/>
            </a:pPr>
            <a:fld id="{7BE5C61A-5440-44D7-83B6-35891F4BAD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BE5C61A-5440-44D7-83B6-35891F4BAD0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107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 b="0" dirty="0">
              <a:latin typeface="Times New Roman" pitchFamily="-109" charset="0"/>
            </a:endParaRPr>
          </a:p>
        </p:txBody>
      </p:sp>
      <p:sp>
        <p:nvSpPr>
          <p:cNvPr id="5" name="Rectangle 1027"/>
          <p:cNvSpPr>
            <a:spLocks noChangeArrowheads="1"/>
          </p:cNvSpPr>
          <p:nvPr/>
        </p:nvSpPr>
        <p:spPr bwMode="auto">
          <a:xfrm>
            <a:off x="685800" y="2209800"/>
            <a:ext cx="8456613" cy="1143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 b="0" dirty="0">
              <a:latin typeface="Times New Roman" pitchFamily="-109" charset="0"/>
            </a:endParaRPr>
          </a:p>
        </p:txBody>
      </p:sp>
      <p:sp>
        <p:nvSpPr>
          <p:cNvPr id="6" name="Rectangle 1033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 b="0" dirty="0">
              <a:latin typeface="Times New Roman" pitchFamily="-109" charset="0"/>
            </a:endParaRPr>
          </a:p>
        </p:txBody>
      </p:sp>
      <p:sp>
        <p:nvSpPr>
          <p:cNvPr id="442372" name="Rectangle 10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09800"/>
            <a:ext cx="6934200" cy="11430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42373" name="Rectangle 1029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l">
              <a:buFont typeface="Wingdings" pitchFamily="2" charset="2"/>
              <a:buNone/>
              <a:defRPr b="0">
                <a:latin typeface="+mn-lt"/>
              </a:defRPr>
            </a:lvl1pPr>
          </a:lstStyle>
          <a:p>
            <a:r>
              <a:rPr lang="en-US" dirty="0"/>
              <a:t>Click to add subtitle and date</a:t>
            </a:r>
          </a:p>
        </p:txBody>
      </p:sp>
      <p:sp>
        <p:nvSpPr>
          <p:cNvPr id="10" name="Rectangle 1032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914400" y="6096000"/>
            <a:ext cx="114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45874C-BB32-4A75-90CF-C31BFEC467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3" name="Picture 1034" descr="Fed_log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69189" y="5943601"/>
            <a:ext cx="1311222" cy="81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 userDrawn="1"/>
        </p:nvSpPr>
        <p:spPr>
          <a:xfrm>
            <a:off x="3200400" y="6019801"/>
            <a:ext cx="41148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0" dirty="0"/>
              <a:t>Federal Engineering, Inc.</a:t>
            </a:r>
            <a:endParaRPr lang="en-US" sz="2000" b="0" baseline="30000" dirty="0"/>
          </a:p>
          <a:p>
            <a:pPr algn="r">
              <a:defRPr/>
            </a:pPr>
            <a:r>
              <a:rPr lang="en-US" sz="1400" b="0" i="1" dirty="0">
                <a:latin typeface="+mj-lt"/>
              </a:rPr>
              <a:t>“Unleashing the Power of Technology”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3152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F2042-90F5-4E66-AB45-8B141742C5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3152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90265-99A9-4C69-A75A-72FAA9245A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7963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9D9D9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114800"/>
            <a:ext cx="7772400" cy="1500187"/>
          </a:xfrm>
        </p:spPr>
        <p:txBody>
          <a:bodyPr anchor="t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940E1-286B-45FD-854B-9672FE6D59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3152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8654E-1046-45E9-B6B2-8021CC9D22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0912"/>
            <a:ext cx="4041775" cy="3951288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CE737-A03D-4936-98CC-E06A3AB391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763588" y="457200"/>
            <a:ext cx="8380412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 b="0" dirty="0">
              <a:latin typeface="Times New Roman" pitchFamily="-10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7620000" y="457200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Replace this text box with client logo if desired or delete if not used.</a:t>
            </a:r>
          </a:p>
        </p:txBody>
      </p:sp>
      <p:pic>
        <p:nvPicPr>
          <p:cNvPr id="13" name="Picture 1034" descr="Fed_log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6019800"/>
            <a:ext cx="10668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3C432-4E7D-4CE0-8750-AE6A92674F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EC354E-E313-492B-97B7-5D5FEA4BF0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990600"/>
          </a:xfrm>
        </p:spPr>
        <p:txBody>
          <a:bodyPr anchor="ctr" anchorCtr="0"/>
          <a:lstStyle>
            <a:lvl1pPr algn="l"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76400"/>
            <a:ext cx="5111750" cy="44497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124200" cy="4449763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071AC-B3BF-4C92-B3B6-DFD43740F6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200" b="1">
                <a:solidFill>
                  <a:srgbClr val="9D9D9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8090D-4ECA-46A2-A612-508325AB0F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w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 b="0" dirty="0">
              <a:latin typeface="Times New Roman" pitchFamily="-109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3988" y="14478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 b="0" dirty="0">
              <a:latin typeface="Times New Roman" pitchFamily="-109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 b="0" dirty="0">
              <a:latin typeface="Times New Roman" pitchFamily="-109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3588" y="457200"/>
            <a:ext cx="8380412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kumimoji="1" lang="en-US" b="0" dirty="0">
              <a:latin typeface="Times New Roman" pitchFamily="-109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1722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96000" y="6172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DD4D7533-66F5-437F-8066-15935D06EF3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" name="Picture 1034" descr="Fed_log2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391400" y="6019800"/>
            <a:ext cx="10668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4301" r:id="rId1"/>
    <p:sldLayoutId id="2147484302" r:id="rId2"/>
    <p:sldLayoutId id="2147484291" r:id="rId3"/>
    <p:sldLayoutId id="2147484292" r:id="rId4"/>
    <p:sldLayoutId id="2147484303" r:id="rId5"/>
    <p:sldLayoutId id="2147484293" r:id="rId6"/>
    <p:sldLayoutId id="2147484294" r:id="rId7"/>
    <p:sldLayoutId id="2147484295" r:id="rId8"/>
    <p:sldLayoutId id="2147484296" r:id="rId9"/>
    <p:sldLayoutId id="2147484299" r:id="rId10"/>
  </p:sldLayoutIdLst>
  <p:transition spd="slow"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 i="1" baseline="0">
          <a:solidFill>
            <a:srgbClr val="9D9D9D"/>
          </a:solidFill>
          <a:effectLst>
            <a:outerShdw blurRad="38100" dist="38100" dir="2700000" algn="tl">
              <a:srgbClr val="000000"/>
            </a:outerShdw>
          </a:effectLst>
          <a:latin typeface="Arial Narrow" pitchFamily="34" charset="0"/>
          <a:ea typeface="ＭＳ Ｐゴシック" pitchFamily="-109" charset="-128"/>
          <a:cs typeface="Arial Narrow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2800" b="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1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D96E-6D47-46FF-AE5E-F71F685623E2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/>
              <a:t>State of Montana</a:t>
            </a:r>
            <a:br>
              <a:rPr lang="en-US" dirty="0"/>
            </a:br>
            <a:r>
              <a:rPr lang="en-US" sz="2400" dirty="0"/>
              <a:t>Statewide 9-1-1 Plan Project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7359C2-3938-40C0-B92B-3BA2062A721F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752600" y="3886200"/>
            <a:ext cx="5715000" cy="1752600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2"/>
                </a:solidFill>
                <a:effectLst/>
              </a:rPr>
              <a:t>9-1-1 Advisory Council Meeting</a:t>
            </a:r>
          </a:p>
          <a:p>
            <a:pPr algn="ctr"/>
            <a:r>
              <a:rPr lang="en-US" b="1" dirty="0">
                <a:solidFill>
                  <a:schemeClr val="bg2"/>
                </a:solidFill>
                <a:effectLst/>
              </a:rPr>
              <a:t>September 12</a:t>
            </a:r>
            <a:r>
              <a:rPr lang="en-US" b="1" baseline="30000" dirty="0">
                <a:solidFill>
                  <a:schemeClr val="bg2"/>
                </a:solidFill>
                <a:effectLst/>
              </a:rPr>
              <a:t>th</a:t>
            </a:r>
            <a:r>
              <a:rPr lang="en-US" b="1" dirty="0">
                <a:solidFill>
                  <a:schemeClr val="bg2"/>
                </a:solidFill>
                <a:effectLst/>
              </a:rPr>
              <a:t>, 2019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B8BA60B7-F691-4021-8140-E301223359A9}"/>
              </a:ext>
            </a:extLst>
          </p:cNvPr>
          <p:cNvSpPr txBox="1">
            <a:spLocks/>
          </p:cNvSpPr>
          <p:nvPr/>
        </p:nvSpPr>
        <p:spPr bwMode="auto">
          <a:xfrm>
            <a:off x="6324600" y="3657600"/>
            <a:ext cx="2362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None/>
              <a:defRPr sz="2800" b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1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endParaRPr lang="en-US" kern="0" dirty="0"/>
          </a:p>
        </p:txBody>
      </p:sp>
      <p:pic>
        <p:nvPicPr>
          <p:cNvPr id="10" name="Picture 9" descr="Image result">
            <a:extLst>
              <a:ext uri="{FF2B5EF4-FFF2-40B4-BE49-F238E27FC236}">
                <a16:creationId xmlns:a16="http://schemas.microsoft.com/office/drawing/2014/main" id="{1FCD0843-4A1F-4B5A-8DB1-B561ECE931D6}"/>
              </a:ext>
            </a:extLst>
          </p:cNvPr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2209800"/>
            <a:ext cx="1219200" cy="114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1773345"/>
      </p:ext>
    </p:extLst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35FD6B-9582-470B-8193-5C09BBD050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190265-99A9-4C69-A75A-72FAA9245A4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53A0CF0F-E5D9-4120-AF08-87B6A1235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7315200" cy="1143000"/>
          </a:xfrm>
        </p:spPr>
        <p:txBody>
          <a:bodyPr/>
          <a:lstStyle/>
          <a:p>
            <a:r>
              <a:rPr lang="en-US" dirty="0"/>
              <a:t>Next Steps Options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9EC49827-F538-48E5-905D-1465158925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05000"/>
            <a:ext cx="7772400" cy="3200400"/>
          </a:xfrm>
        </p:spPr>
        <p:txBody>
          <a:bodyPr/>
          <a:lstStyle/>
          <a:p>
            <a:r>
              <a:rPr lang="en-US" dirty="0" err="1">
                <a:solidFill>
                  <a:schemeClr val="bg2"/>
                </a:solidFill>
                <a:effectLst/>
              </a:rPr>
              <a:t>ESInet</a:t>
            </a:r>
            <a:r>
              <a:rPr lang="en-US" dirty="0">
                <a:solidFill>
                  <a:schemeClr val="bg2"/>
                </a:solidFill>
                <a:effectLst/>
              </a:rPr>
              <a:t> Procurement and Deployment Strategy: Other State Experiences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9E116371-8312-466E-A8B0-410C99EC2441}"/>
              </a:ext>
            </a:extLst>
          </p:cNvPr>
          <p:cNvSpPr txBox="1">
            <a:spLocks/>
          </p:cNvSpPr>
          <p:nvPr/>
        </p:nvSpPr>
        <p:spPr bwMode="auto">
          <a:xfrm>
            <a:off x="6096000" y="6172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b="0" kern="1200">
                <a:solidFill>
                  <a:schemeClr val="tx1"/>
                </a:solidFill>
                <a:latin typeface="+mn-lt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A1190265-99A9-4C69-A75A-72FAA9245A4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12" name="Picture 11" descr="Image result">
            <a:extLst>
              <a:ext uri="{FF2B5EF4-FFF2-40B4-BE49-F238E27FC236}">
                <a16:creationId xmlns:a16="http://schemas.microsoft.com/office/drawing/2014/main" id="{7972206F-D536-4172-99FF-1BE724BA7FEB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449179"/>
            <a:ext cx="762000" cy="770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2870082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D463D-C6FB-494C-8201-BB6F4B244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State of Montana</a:t>
            </a:r>
            <a:br>
              <a:rPr lang="en-US" sz="2800" dirty="0"/>
            </a:br>
            <a:r>
              <a:rPr lang="en-US" sz="2400" dirty="0"/>
              <a:t>Statewide 9-1-1 Plan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DD6A3-652A-4FDE-88D5-B60B59509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57400"/>
            <a:ext cx="8077200" cy="3429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Federal Engineering </a:t>
            </a:r>
          </a:p>
          <a:p>
            <a:pPr marL="0" indent="0" algn="ctr">
              <a:buNone/>
            </a:pPr>
            <a:r>
              <a:rPr lang="en-US" sz="40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Stands Ready to Assist &amp;</a:t>
            </a:r>
          </a:p>
          <a:p>
            <a:pPr marL="0" indent="0" algn="ctr">
              <a:buNone/>
            </a:pPr>
            <a:r>
              <a:rPr lang="en-US" sz="4000" b="1" i="1" dirty="0">
                <a:solidFill>
                  <a:schemeClr val="bg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Thanks You for this Opportunity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A4289F-9716-40DD-A7D2-A4D48DDE6B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190265-99A9-4C69-A75A-72FAA9245A4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7" name="Picture 6" descr="Image result">
            <a:extLst>
              <a:ext uri="{FF2B5EF4-FFF2-40B4-BE49-F238E27FC236}">
                <a16:creationId xmlns:a16="http://schemas.microsoft.com/office/drawing/2014/main" id="{C87B201A-CC54-4887-B7EE-6857549B7810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449179"/>
            <a:ext cx="762000" cy="770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10768538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22D89-3369-4C9B-B149-06B36E63B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BFA57-7614-4B51-80DC-3BE941A051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67000"/>
            <a:ext cx="7772400" cy="1828800"/>
          </a:xfrm>
        </p:spPr>
        <p:txBody>
          <a:bodyPr/>
          <a:lstStyle/>
          <a:p>
            <a:r>
              <a:rPr lang="en-US" sz="3600" b="1" dirty="0">
                <a:solidFill>
                  <a:schemeClr val="bg2"/>
                </a:solidFill>
                <a:effectLst/>
              </a:rPr>
              <a:t>Federal Engineering</a:t>
            </a:r>
          </a:p>
          <a:p>
            <a:pPr lvl="1"/>
            <a:r>
              <a:rPr lang="en-US" sz="3200" b="1" dirty="0">
                <a:solidFill>
                  <a:schemeClr val="bg2"/>
                </a:solidFill>
                <a:effectLst/>
              </a:rPr>
              <a:t>Eric Parry, ENP - Program Manager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7CBB3-FEFC-4C7F-AD4C-AB1A377540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190265-99A9-4C69-A75A-72FAA9245A4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7" name="Picture 6" descr="Image result">
            <a:extLst>
              <a:ext uri="{FF2B5EF4-FFF2-40B4-BE49-F238E27FC236}">
                <a16:creationId xmlns:a16="http://schemas.microsoft.com/office/drawing/2014/main" id="{CF6FE99D-E4BA-4DB6-851F-B5A78014E37A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449179"/>
            <a:ext cx="762000" cy="770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9512930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F9E21-A64D-470E-B462-0D91D7B96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  <a:effectLst/>
              </a:rPr>
              <a:t>Project Update</a:t>
            </a:r>
          </a:p>
          <a:p>
            <a:pPr lvl="1"/>
            <a:r>
              <a:rPr lang="en-US" sz="2000" dirty="0">
                <a:solidFill>
                  <a:schemeClr val="bg2"/>
                </a:solidFill>
                <a:effectLst/>
              </a:rPr>
              <a:t>Milestone Review</a:t>
            </a:r>
          </a:p>
          <a:p>
            <a:r>
              <a:rPr lang="en-US" dirty="0">
                <a:solidFill>
                  <a:schemeClr val="bg2"/>
                </a:solidFill>
                <a:effectLst/>
              </a:rPr>
              <a:t>Strategy &amp; Planning</a:t>
            </a:r>
          </a:p>
          <a:p>
            <a:pPr lvl="1"/>
            <a:r>
              <a:rPr lang="en-US" sz="2000" dirty="0">
                <a:solidFill>
                  <a:schemeClr val="bg2"/>
                </a:solidFill>
                <a:effectLst/>
              </a:rPr>
              <a:t>Advisory Council Adoption of Project Documents</a:t>
            </a:r>
            <a:endParaRPr lang="en-US" dirty="0">
              <a:solidFill>
                <a:schemeClr val="bg2"/>
              </a:solidFill>
              <a:effectLst/>
            </a:endParaRPr>
          </a:p>
          <a:p>
            <a:pPr lvl="1"/>
            <a:r>
              <a:rPr lang="en-US" sz="2000" dirty="0">
                <a:solidFill>
                  <a:schemeClr val="bg2"/>
                </a:solidFill>
                <a:effectLst/>
              </a:rPr>
              <a:t>Advisory Council Recommendation Request</a:t>
            </a:r>
          </a:p>
          <a:p>
            <a:r>
              <a:rPr lang="en-US" dirty="0">
                <a:solidFill>
                  <a:schemeClr val="bg2"/>
                </a:solidFill>
                <a:effectLst/>
              </a:rPr>
              <a:t>PSAP Outreach</a:t>
            </a:r>
          </a:p>
          <a:p>
            <a:pPr lvl="1"/>
            <a:r>
              <a:rPr lang="en-US" sz="2000" dirty="0">
                <a:solidFill>
                  <a:schemeClr val="bg2"/>
                </a:solidFill>
                <a:effectLst/>
              </a:rPr>
              <a:t>PSAP Engagement</a:t>
            </a:r>
          </a:p>
          <a:p>
            <a:pPr lvl="1"/>
            <a:r>
              <a:rPr lang="en-US" sz="2000" dirty="0">
                <a:solidFill>
                  <a:schemeClr val="bg2"/>
                </a:solidFill>
                <a:effectLst/>
              </a:rPr>
              <a:t>Tribal PSAP Assessments</a:t>
            </a:r>
          </a:p>
          <a:p>
            <a:pPr marL="0" indent="0">
              <a:buNone/>
            </a:pPr>
            <a:endParaRPr lang="en-US" sz="2400" i="1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0F62C-A582-4E69-AFE4-2593FD1B47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190265-99A9-4C69-A75A-72FAA9245A4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Picture 6" descr="Image result">
            <a:extLst>
              <a:ext uri="{FF2B5EF4-FFF2-40B4-BE49-F238E27FC236}">
                <a16:creationId xmlns:a16="http://schemas.microsoft.com/office/drawing/2014/main" id="{E5A904ED-B61B-4D13-B966-70C92BCB4EA9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449179"/>
            <a:ext cx="762000" cy="77002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E60FC2F-3B4B-4255-B004-BC8712042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7315200" cy="1143000"/>
          </a:xfrm>
        </p:spPr>
        <p:txBody>
          <a:bodyPr/>
          <a:lstStyle/>
          <a:p>
            <a:r>
              <a:rPr lang="en-US" dirty="0"/>
              <a:t>Agenda Topics</a:t>
            </a:r>
          </a:p>
        </p:txBody>
      </p:sp>
    </p:spTree>
    <p:extLst>
      <p:ext uri="{BB962C8B-B14F-4D97-AF65-F5344CB8AC3E}">
        <p14:creationId xmlns:p14="http://schemas.microsoft.com/office/powerpoint/2010/main" val="1784508546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19C073-DFAC-4A45-ACE5-A2ECB585F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C88F89-48A1-4EE9-A97A-2F78547733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53208"/>
            <a:ext cx="7772400" cy="4114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A9435D-E862-4B85-B5FA-2A69532A60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190265-99A9-4C69-A75A-72FAA9245A4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7" name="Picture 6" descr="Image result">
            <a:extLst>
              <a:ext uri="{FF2B5EF4-FFF2-40B4-BE49-F238E27FC236}">
                <a16:creationId xmlns:a16="http://schemas.microsoft.com/office/drawing/2014/main" id="{8B0A5E22-5A0B-44E8-874F-6F402F49CC51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449179"/>
            <a:ext cx="762000" cy="77002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BFFBAA69-835E-4D4E-A3B8-581C41E8B2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0136120"/>
              </p:ext>
            </p:extLst>
          </p:nvPr>
        </p:nvGraphicFramePr>
        <p:xfrm>
          <a:off x="990600" y="1752600"/>
          <a:ext cx="7086600" cy="40761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926718338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277096813"/>
                    </a:ext>
                  </a:extLst>
                </a:gridCol>
              </a:tblGrid>
              <a:tr h="457562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Milestone Deliverables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660060"/>
                  </a:ext>
                </a:extLst>
              </a:tr>
              <a:tr h="351971">
                <a:tc>
                  <a:txBody>
                    <a:bodyPr/>
                    <a:lstStyle/>
                    <a:p>
                      <a:r>
                        <a:rPr lang="en-US" sz="1400" dirty="0"/>
                        <a:t>Milestone 1: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Completion of Project Plan and Communications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949210"/>
                  </a:ext>
                </a:extLst>
              </a:tr>
              <a:tr h="598351">
                <a:tc>
                  <a:txBody>
                    <a:bodyPr/>
                    <a:lstStyle/>
                    <a:p>
                      <a:r>
                        <a:rPr lang="en-US" sz="1400" dirty="0"/>
                        <a:t>Milestone 2A: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Completion of First Half of Stakeholder Engagement</a:t>
                      </a:r>
                    </a:p>
                    <a:p>
                      <a:r>
                        <a:rPr lang="en-US" sz="1400" dirty="0"/>
                        <a:t>(PSAP surveys, town hall meetings &amp; PSAP visits/interviews)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3012155"/>
                  </a:ext>
                </a:extLst>
              </a:tr>
              <a:tr h="598351">
                <a:tc>
                  <a:txBody>
                    <a:bodyPr/>
                    <a:lstStyle/>
                    <a:p>
                      <a:r>
                        <a:rPr lang="en-US" sz="1400" dirty="0"/>
                        <a:t>Milestone 2B: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Completion of Second Half of Stakeholder Engagement</a:t>
                      </a:r>
                    </a:p>
                    <a:p>
                      <a:r>
                        <a:rPr lang="en-US" sz="1400" dirty="0"/>
                        <a:t>(PSAP surveys, town hall meetings &amp; PSAP visits/interviews)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6251704"/>
                  </a:ext>
                </a:extLst>
              </a:tr>
              <a:tr h="399082">
                <a:tc>
                  <a:txBody>
                    <a:bodyPr/>
                    <a:lstStyle/>
                    <a:p>
                      <a:r>
                        <a:rPr lang="en-US" sz="1400" i="0" dirty="0"/>
                        <a:t>Milestone 3: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dirty="0"/>
                        <a:t>PSAP Inventories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4250377"/>
                  </a:ext>
                </a:extLst>
              </a:tr>
              <a:tr h="399082">
                <a:tc>
                  <a:txBody>
                    <a:bodyPr/>
                    <a:lstStyle/>
                    <a:p>
                      <a:r>
                        <a:rPr lang="en-US" sz="1400" dirty="0"/>
                        <a:t>Milestone 4: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ESInet Inventory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393165"/>
                  </a:ext>
                </a:extLst>
              </a:tr>
              <a:tr h="399082">
                <a:tc>
                  <a:txBody>
                    <a:bodyPr/>
                    <a:lstStyle/>
                    <a:p>
                      <a:r>
                        <a:rPr lang="en-US" sz="1400" i="0" dirty="0"/>
                        <a:t>Milestone 5: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i="0" dirty="0"/>
                        <a:t>NG9-1-1 Technology Standards and Requirements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400548"/>
                  </a:ext>
                </a:extLst>
              </a:tr>
              <a:tr h="436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dirty="0"/>
                        <a:t>Milestone 6: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dirty="0"/>
                        <a:t>PSAP Needs Assessments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764301"/>
                  </a:ext>
                </a:extLst>
              </a:tr>
              <a:tr h="43633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dirty="0"/>
                        <a:t>Milestone 7: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0" dirty="0"/>
                        <a:t>ESInet Design and Implementation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373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223026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F9E21-A64D-470E-B462-0D91D7B96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848600" cy="36576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  <a:effectLst/>
              </a:rPr>
              <a:t>ESInet Inventory (Milestone 4)</a:t>
            </a:r>
          </a:p>
          <a:p>
            <a:pPr lvl="1"/>
            <a:r>
              <a:rPr lang="en-US" sz="2000" dirty="0">
                <a:solidFill>
                  <a:schemeClr val="bg2"/>
                </a:solidFill>
                <a:effectLst/>
              </a:rPr>
              <a:t>Captured and documented status of the existing statewide  9-1-1 network, current network diagrams, maps and current bandwidth availability and utilization</a:t>
            </a:r>
          </a:p>
          <a:p>
            <a:pPr lvl="1"/>
            <a:r>
              <a:rPr lang="en-US" sz="2000" dirty="0">
                <a:solidFill>
                  <a:schemeClr val="bg2"/>
                </a:solidFill>
                <a:effectLst/>
              </a:rPr>
              <a:t>Documented existing ESInet inventory</a:t>
            </a:r>
          </a:p>
          <a:p>
            <a:r>
              <a:rPr lang="en-US" sz="2400" b="1" dirty="0">
                <a:solidFill>
                  <a:schemeClr val="bg2"/>
                </a:solidFill>
                <a:effectLst/>
              </a:rPr>
              <a:t>Action Item:</a:t>
            </a:r>
            <a:r>
              <a:rPr lang="en-US" sz="2400" dirty="0">
                <a:solidFill>
                  <a:schemeClr val="bg2"/>
                </a:solidFill>
                <a:effectLst/>
              </a:rPr>
              <a:t> </a:t>
            </a:r>
          </a:p>
          <a:p>
            <a:pPr lvl="1"/>
            <a:r>
              <a:rPr lang="en-US" sz="2000" dirty="0">
                <a:solidFill>
                  <a:schemeClr val="bg2"/>
                </a:solidFill>
                <a:effectLst/>
              </a:rPr>
              <a:t>Advisory Council Recommendation for Adoption</a:t>
            </a:r>
          </a:p>
          <a:p>
            <a:pPr marL="0" indent="0">
              <a:buNone/>
            </a:pPr>
            <a:endParaRPr lang="en-US" sz="2400" i="1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2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0F62C-A582-4E69-AFE4-2593FD1B47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190265-99A9-4C69-A75A-72FAA9245A4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7" name="Picture 6" descr="Image result">
            <a:extLst>
              <a:ext uri="{FF2B5EF4-FFF2-40B4-BE49-F238E27FC236}">
                <a16:creationId xmlns:a16="http://schemas.microsoft.com/office/drawing/2014/main" id="{E5A904ED-B61B-4D13-B966-70C92BCB4EA9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449179"/>
            <a:ext cx="762000" cy="77002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E60FC2F-3B4B-4255-B004-BC8712042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7315200" cy="1143000"/>
          </a:xfrm>
        </p:spPr>
        <p:txBody>
          <a:bodyPr/>
          <a:lstStyle/>
          <a:p>
            <a:r>
              <a:rPr lang="en-US" dirty="0"/>
              <a:t>Progress to Date</a:t>
            </a:r>
          </a:p>
        </p:txBody>
      </p:sp>
    </p:spTree>
    <p:extLst>
      <p:ext uri="{BB962C8B-B14F-4D97-AF65-F5344CB8AC3E}">
        <p14:creationId xmlns:p14="http://schemas.microsoft.com/office/powerpoint/2010/main" val="1339023406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F9E21-A64D-470E-B462-0D91D7B96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5814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  <a:effectLst/>
              </a:rPr>
              <a:t>NG9-1-1 Technology Standards and Requirements (Milestone 5)</a:t>
            </a:r>
          </a:p>
          <a:p>
            <a:pPr lvl="1"/>
            <a:r>
              <a:rPr lang="en-US" sz="2000" dirty="0">
                <a:solidFill>
                  <a:schemeClr val="bg2"/>
                </a:solidFill>
                <a:effectLst/>
              </a:rPr>
              <a:t>Recommended standards to the State for ESInet, network security, GIS data, call delivery, and call processing based on NG9-1-1 national standards</a:t>
            </a:r>
          </a:p>
          <a:p>
            <a:pPr lvl="1"/>
            <a:r>
              <a:rPr lang="en-US" sz="2000" dirty="0">
                <a:solidFill>
                  <a:schemeClr val="bg2"/>
                </a:solidFill>
                <a:effectLst/>
              </a:rPr>
              <a:t>Developed a preliminary set of NG9-1-1 technology requirements</a:t>
            </a:r>
          </a:p>
          <a:p>
            <a:r>
              <a:rPr lang="en-US" sz="2400" b="1" dirty="0">
                <a:solidFill>
                  <a:schemeClr val="bg2"/>
                </a:solidFill>
                <a:effectLst/>
              </a:rPr>
              <a:t>Action Item: </a:t>
            </a:r>
          </a:p>
          <a:p>
            <a:pPr lvl="1"/>
            <a:r>
              <a:rPr lang="en-US" sz="2000" dirty="0">
                <a:solidFill>
                  <a:schemeClr val="bg2"/>
                </a:solidFill>
                <a:effectLst/>
              </a:rPr>
              <a:t>Advisory Council Recommendation for Adoption</a:t>
            </a:r>
          </a:p>
          <a:p>
            <a:pPr lvl="1"/>
            <a:endParaRPr lang="en-US" sz="2000" dirty="0">
              <a:solidFill>
                <a:schemeClr val="bg2"/>
              </a:solidFill>
              <a:effectLst/>
            </a:endParaRPr>
          </a:p>
          <a:p>
            <a:pPr lvl="1"/>
            <a:endParaRPr lang="en-US" sz="1050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0F62C-A582-4E69-AFE4-2593FD1B47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190265-99A9-4C69-A75A-72FAA9245A4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7" name="Picture 6" descr="Image result">
            <a:extLst>
              <a:ext uri="{FF2B5EF4-FFF2-40B4-BE49-F238E27FC236}">
                <a16:creationId xmlns:a16="http://schemas.microsoft.com/office/drawing/2014/main" id="{E5A904ED-B61B-4D13-B966-70C92BCB4EA9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449179"/>
            <a:ext cx="762000" cy="77002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A902BA49-423E-4213-A9AF-10111D6E6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7315200" cy="1143000"/>
          </a:xfrm>
        </p:spPr>
        <p:txBody>
          <a:bodyPr/>
          <a:lstStyle/>
          <a:p>
            <a:r>
              <a:rPr lang="en-US" dirty="0"/>
              <a:t>Progress to Date</a:t>
            </a:r>
          </a:p>
        </p:txBody>
      </p:sp>
    </p:spTree>
    <p:extLst>
      <p:ext uri="{BB962C8B-B14F-4D97-AF65-F5344CB8AC3E}">
        <p14:creationId xmlns:p14="http://schemas.microsoft.com/office/powerpoint/2010/main" val="2715428055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2C865-CBB1-43AF-944A-E362C2B71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  <a:effectLst/>
              </a:rPr>
              <a:t>PSAP Inventories &amp; Needs Assessment (Milestone 6)</a:t>
            </a:r>
          </a:p>
          <a:p>
            <a:pPr lvl="1"/>
            <a:r>
              <a:rPr lang="en-US" sz="2000" dirty="0">
                <a:solidFill>
                  <a:schemeClr val="bg2"/>
                </a:solidFill>
                <a:effectLst/>
              </a:rPr>
              <a:t>Documented existing inventory and readiness of PSAPs for evolution to NG9-1-1</a:t>
            </a:r>
          </a:p>
          <a:p>
            <a:pPr lvl="1"/>
            <a:r>
              <a:rPr lang="en-US" sz="2000" dirty="0">
                <a:solidFill>
                  <a:schemeClr val="bg2"/>
                </a:solidFill>
                <a:effectLst/>
              </a:rPr>
              <a:t>Developed summary of survey data and interview results from each PSAP</a:t>
            </a:r>
          </a:p>
          <a:p>
            <a:pPr lvl="1"/>
            <a:r>
              <a:rPr lang="en-US" sz="2000" dirty="0">
                <a:solidFill>
                  <a:schemeClr val="bg2"/>
                </a:solidFill>
                <a:effectLst/>
              </a:rPr>
              <a:t>Identified technology, hardware, and software upgrades necessary for PSAP to become NG9-1-1 capable</a:t>
            </a:r>
          </a:p>
          <a:p>
            <a:pPr lvl="1"/>
            <a:r>
              <a:rPr lang="en-US" sz="2000" dirty="0">
                <a:solidFill>
                  <a:schemeClr val="bg2"/>
                </a:solidFill>
                <a:effectLst/>
              </a:rPr>
              <a:t>Developed transition pathway to NG9-1-1 for each PSAP</a:t>
            </a:r>
            <a:endParaRPr lang="en-US" sz="1000" dirty="0">
              <a:solidFill>
                <a:schemeClr val="bg2"/>
              </a:solidFill>
            </a:endParaRPr>
          </a:p>
          <a:p>
            <a:r>
              <a:rPr lang="en-US" sz="2400" b="1" dirty="0">
                <a:solidFill>
                  <a:schemeClr val="bg2"/>
                </a:solidFill>
                <a:effectLst/>
              </a:rPr>
              <a:t>Action Item: </a:t>
            </a:r>
          </a:p>
          <a:p>
            <a:pPr lvl="1"/>
            <a:r>
              <a:rPr lang="en-US" sz="2000" dirty="0">
                <a:solidFill>
                  <a:schemeClr val="bg2"/>
                </a:solidFill>
                <a:effectLst/>
              </a:rPr>
              <a:t>Advisory Council Recommendation for Adoption</a:t>
            </a:r>
          </a:p>
          <a:p>
            <a:pPr marL="0" indent="0">
              <a:buNone/>
            </a:pPr>
            <a:endParaRPr lang="en-US" sz="2000" i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DD731E-DF16-4474-9944-166DA0E01E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190265-99A9-4C69-A75A-72FAA9245A4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7" name="Picture 6" descr="Image result">
            <a:extLst>
              <a:ext uri="{FF2B5EF4-FFF2-40B4-BE49-F238E27FC236}">
                <a16:creationId xmlns:a16="http://schemas.microsoft.com/office/drawing/2014/main" id="{1696F06D-3A63-4775-8FF9-23792F5F879E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449179"/>
            <a:ext cx="762000" cy="770021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E3EB18D1-87A1-4277-9309-49531AC39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7315200" cy="1143000"/>
          </a:xfrm>
        </p:spPr>
        <p:txBody>
          <a:bodyPr/>
          <a:lstStyle/>
          <a:p>
            <a:r>
              <a:rPr lang="en-US" dirty="0"/>
              <a:t>Progress to Date</a:t>
            </a:r>
          </a:p>
        </p:txBody>
      </p:sp>
    </p:spTree>
    <p:extLst>
      <p:ext uri="{BB962C8B-B14F-4D97-AF65-F5344CB8AC3E}">
        <p14:creationId xmlns:p14="http://schemas.microsoft.com/office/powerpoint/2010/main" val="3613667310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F9E21-A64D-470E-B462-0D91D7B96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28800"/>
            <a:ext cx="7848600" cy="25908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  <a:effectLst/>
              </a:rPr>
              <a:t>NG9-1-1/ESInet Design and Implementation Plan (Milestone 7)</a:t>
            </a:r>
          </a:p>
          <a:p>
            <a:pPr lvl="1"/>
            <a:r>
              <a:rPr lang="en-US" sz="2000" dirty="0">
                <a:solidFill>
                  <a:schemeClr val="bg2"/>
                </a:solidFill>
                <a:effectLst/>
              </a:rPr>
              <a:t>Validated ESInet requirements</a:t>
            </a:r>
          </a:p>
          <a:p>
            <a:pPr lvl="1"/>
            <a:r>
              <a:rPr lang="en-US" sz="2000" dirty="0">
                <a:solidFill>
                  <a:schemeClr val="bg2"/>
                </a:solidFill>
                <a:effectLst/>
              </a:rPr>
              <a:t>Developed recommended requirements, designs and implementation options for a statewide ESInet</a:t>
            </a:r>
          </a:p>
          <a:p>
            <a:r>
              <a:rPr lang="en-US" sz="2400" b="1" dirty="0">
                <a:solidFill>
                  <a:schemeClr val="bg2"/>
                </a:solidFill>
                <a:effectLst/>
              </a:rPr>
              <a:t>Action Item: </a:t>
            </a:r>
          </a:p>
          <a:p>
            <a:pPr lvl="1"/>
            <a:r>
              <a:rPr lang="en-US" sz="2000" dirty="0">
                <a:solidFill>
                  <a:schemeClr val="bg2"/>
                </a:solidFill>
                <a:effectLst/>
              </a:rPr>
              <a:t>Advisory Council Recommendation for Adoption</a:t>
            </a:r>
          </a:p>
          <a:p>
            <a:pPr lvl="1"/>
            <a:endParaRPr lang="en-US" sz="1050" i="1" dirty="0">
              <a:solidFill>
                <a:schemeClr val="bg2"/>
              </a:solidFill>
              <a:effectLst/>
            </a:endParaRPr>
          </a:p>
          <a:p>
            <a:pPr marL="0" indent="0">
              <a:buNone/>
            </a:pP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70F62C-A582-4E69-AFE4-2593FD1B47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190265-99A9-4C69-A75A-72FAA9245A4E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7" name="Picture 6" descr="Image result">
            <a:extLst>
              <a:ext uri="{FF2B5EF4-FFF2-40B4-BE49-F238E27FC236}">
                <a16:creationId xmlns:a16="http://schemas.microsoft.com/office/drawing/2014/main" id="{E5A904ED-B61B-4D13-B966-70C92BCB4EA9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449179"/>
            <a:ext cx="762000" cy="77002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9E729E9-414D-416E-A06A-B46BB9E96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4800"/>
            <a:ext cx="7315200" cy="1143000"/>
          </a:xfrm>
        </p:spPr>
        <p:txBody>
          <a:bodyPr/>
          <a:lstStyle/>
          <a:p>
            <a:r>
              <a:rPr lang="en-US" dirty="0"/>
              <a:t>Progress to Date</a:t>
            </a:r>
          </a:p>
        </p:txBody>
      </p:sp>
    </p:spTree>
    <p:extLst>
      <p:ext uri="{BB962C8B-B14F-4D97-AF65-F5344CB8AC3E}">
        <p14:creationId xmlns:p14="http://schemas.microsoft.com/office/powerpoint/2010/main" val="986109114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8855B-EFD0-4292-B01E-2BE7B6630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PSAP Outreach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2C865-CBB1-43AF-944A-E362C2B71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981200"/>
            <a:ext cx="7772400" cy="3581400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  <a:effectLst/>
              </a:rPr>
              <a:t>PSAP Engagement</a:t>
            </a:r>
          </a:p>
          <a:p>
            <a:pPr lvl="1"/>
            <a:r>
              <a:rPr lang="en-US" sz="2000" dirty="0">
                <a:solidFill>
                  <a:schemeClr val="bg2"/>
                </a:solidFill>
                <a:effectLst/>
              </a:rPr>
              <a:t>Continued engagement of PSAP stakeholder community</a:t>
            </a:r>
          </a:p>
          <a:p>
            <a:pPr lvl="1"/>
            <a:r>
              <a:rPr lang="en-US" sz="2000" dirty="0">
                <a:solidFill>
                  <a:schemeClr val="bg2"/>
                </a:solidFill>
                <a:effectLst/>
              </a:rPr>
              <a:t>Town Hall Meetings</a:t>
            </a:r>
          </a:p>
          <a:p>
            <a:r>
              <a:rPr lang="en-US" sz="2400" dirty="0">
                <a:solidFill>
                  <a:schemeClr val="bg2"/>
                </a:solidFill>
                <a:effectLst/>
              </a:rPr>
              <a:t>Tribal PSAP Assessments</a:t>
            </a:r>
          </a:p>
          <a:p>
            <a:pPr lvl="1"/>
            <a:r>
              <a:rPr lang="en-US" sz="2000" dirty="0">
                <a:solidFill>
                  <a:schemeClr val="bg2"/>
                </a:solidFill>
                <a:effectLst/>
              </a:rPr>
              <a:t>PSAP visit and assessment of readiness for evolution to NG9-1-1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DD731E-DF16-4474-9944-166DA0E01E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1190265-99A9-4C69-A75A-72FAA9245A4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7" name="Picture 6" descr="Image result">
            <a:extLst>
              <a:ext uri="{FF2B5EF4-FFF2-40B4-BE49-F238E27FC236}">
                <a16:creationId xmlns:a16="http://schemas.microsoft.com/office/drawing/2014/main" id="{1696F06D-3A63-4775-8FF9-23792F5F879E}"/>
              </a:ext>
            </a:extLst>
          </p:cNvPr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449179"/>
            <a:ext cx="762000" cy="77002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3803050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HNS Presentation">
  <a:themeElements>
    <a:clrScheme name="">
      <a:dk1>
        <a:srgbClr val="000000"/>
      </a:dk1>
      <a:lt1>
        <a:srgbClr val="FFFFFF"/>
      </a:lt1>
      <a:dk2>
        <a:srgbClr val="99CCFF"/>
      </a:dk2>
      <a:lt2>
        <a:srgbClr val="CBCBCB"/>
      </a:lt2>
      <a:accent1>
        <a:srgbClr val="00CCFF"/>
      </a:accent1>
      <a:accent2>
        <a:srgbClr val="00FFCC"/>
      </a:accent2>
      <a:accent3>
        <a:srgbClr val="CAE2FF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HNS Presentatio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HNS Presentatio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NS Pres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NS Presentatio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21492</TotalTime>
  <Words>402</Words>
  <Application>Microsoft Office PowerPoint</Application>
  <PresentationFormat>Letter Paper (8.5x11 in)</PresentationFormat>
  <Paragraphs>88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Times New Roman</vt:lpstr>
      <vt:lpstr>Wingdings</vt:lpstr>
      <vt:lpstr>HNS Presentation</vt:lpstr>
      <vt:lpstr>State of Montana Statewide 9-1-1 Plan Project</vt:lpstr>
      <vt:lpstr>Introductions</vt:lpstr>
      <vt:lpstr>Agenda Topics</vt:lpstr>
      <vt:lpstr>Project Update</vt:lpstr>
      <vt:lpstr>Progress to Date</vt:lpstr>
      <vt:lpstr>Progress to Date</vt:lpstr>
      <vt:lpstr>Progress to Date</vt:lpstr>
      <vt:lpstr>Progress to Date</vt:lpstr>
      <vt:lpstr>PSAP Outreach</vt:lpstr>
      <vt:lpstr>Next Steps Options</vt:lpstr>
      <vt:lpstr>State of Montana Statewide 9-1-1 Plan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 Template 20100408</dc:title>
  <dc:creator>Federal Engineering, Inc.</dc:creator>
  <cp:lastModifiedBy>Ness, Quinn</cp:lastModifiedBy>
  <cp:revision>1875</cp:revision>
  <cp:lastPrinted>1601-01-01T00:00:00Z</cp:lastPrinted>
  <dcterms:created xsi:type="dcterms:W3CDTF">2008-10-27T13:26:06Z</dcterms:created>
  <dcterms:modified xsi:type="dcterms:W3CDTF">2019-09-05T21:53:37Z</dcterms:modified>
</cp:coreProperties>
</file>