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43"/>
  </p:notesMasterIdLst>
  <p:handoutMasterIdLst>
    <p:handoutMasterId r:id="rId44"/>
  </p:handoutMasterIdLst>
  <p:sldIdLst>
    <p:sldId id="256" r:id="rId2"/>
    <p:sldId id="258" r:id="rId3"/>
    <p:sldId id="388" r:id="rId4"/>
    <p:sldId id="257" r:id="rId5"/>
    <p:sldId id="389" r:id="rId6"/>
    <p:sldId id="390" r:id="rId7"/>
    <p:sldId id="278" r:id="rId8"/>
    <p:sldId id="280" r:id="rId9"/>
    <p:sldId id="266" r:id="rId10"/>
    <p:sldId id="393" r:id="rId11"/>
    <p:sldId id="394" r:id="rId12"/>
    <p:sldId id="395" r:id="rId13"/>
    <p:sldId id="396" r:id="rId14"/>
    <p:sldId id="397" r:id="rId15"/>
    <p:sldId id="399" r:id="rId16"/>
    <p:sldId id="400" r:id="rId17"/>
    <p:sldId id="401" r:id="rId18"/>
    <p:sldId id="402" r:id="rId19"/>
    <p:sldId id="403" r:id="rId20"/>
    <p:sldId id="398" r:id="rId21"/>
    <p:sldId id="404" r:id="rId22"/>
    <p:sldId id="405" r:id="rId23"/>
    <p:sldId id="264" r:id="rId24"/>
    <p:sldId id="391" r:id="rId25"/>
    <p:sldId id="392" r:id="rId26"/>
    <p:sldId id="381" r:id="rId27"/>
    <p:sldId id="355" r:id="rId28"/>
    <p:sldId id="357" r:id="rId29"/>
    <p:sldId id="358" r:id="rId30"/>
    <p:sldId id="361" r:id="rId31"/>
    <p:sldId id="363" r:id="rId32"/>
    <p:sldId id="364" r:id="rId33"/>
    <p:sldId id="368" r:id="rId34"/>
    <p:sldId id="369" r:id="rId35"/>
    <p:sldId id="370" r:id="rId36"/>
    <p:sldId id="387" r:id="rId37"/>
    <p:sldId id="371" r:id="rId38"/>
    <p:sldId id="373" r:id="rId39"/>
    <p:sldId id="379" r:id="rId40"/>
    <p:sldId id="380" r:id="rId41"/>
    <p:sldId id="273" r:id="rId42"/>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nis B. Hausman" initials="DBH" lastIdx="14" clrIdx="0"/>
  <p:cmAuthor id="1" name="Jerry L. Martin" initials="JLM"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D9D9D"/>
    <a:srgbClr val="ABABAB"/>
    <a:srgbClr val="00FF00"/>
    <a:srgbClr val="B9DCFF"/>
    <a:srgbClr val="6699FF"/>
    <a:srgbClr val="CCECFF"/>
    <a:srgbClr val="FFFF00"/>
    <a:srgbClr val="008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8" autoAdjust="0"/>
    <p:restoredTop sz="94227" autoAdjust="0"/>
  </p:normalViewPr>
  <p:slideViewPr>
    <p:cSldViewPr>
      <p:cViewPr varScale="1">
        <p:scale>
          <a:sx n="104" d="100"/>
          <a:sy n="104" d="100"/>
        </p:scale>
        <p:origin x="1314" y="96"/>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980" y="-8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68650" cy="479425"/>
          </a:xfrm>
          <a:prstGeom prst="rect">
            <a:avLst/>
          </a:prstGeom>
          <a:noFill/>
          <a:ln w="12700" cap="sq">
            <a:noFill/>
            <a:miter lim="800000"/>
            <a:headEnd type="none" w="sm" len="sm"/>
            <a:tailEnd type="none" w="sm" len="sm"/>
          </a:ln>
          <a:effectLst/>
        </p:spPr>
        <p:txBody>
          <a:bodyPr vert="horz" wrap="square" lIns="96107" tIns="48052" rIns="96107" bIns="48052" numCol="1" anchor="t" anchorCtr="0" compatLnSpc="1">
            <a:prstTxWarp prst="textNoShape">
              <a:avLst/>
            </a:prstTxWarp>
          </a:bodyPr>
          <a:lstStyle>
            <a:lvl1pPr defTabSz="958387" eaLnBrk="0" hangingPunct="0">
              <a:defRPr sz="1200" b="0">
                <a:latin typeface="Times New Roman" pitchFamily="-109" charset="0"/>
              </a:defRPr>
            </a:lvl1pPr>
          </a:lstStyle>
          <a:p>
            <a:pPr>
              <a:defRPr/>
            </a:pPr>
            <a:endParaRPr lang="en-US" dirty="0"/>
          </a:p>
        </p:txBody>
      </p:sp>
      <p:sp>
        <p:nvSpPr>
          <p:cNvPr id="20483" name="Rectangle 3"/>
          <p:cNvSpPr>
            <a:spLocks noGrp="1" noChangeArrowheads="1"/>
          </p:cNvSpPr>
          <p:nvPr>
            <p:ph type="dt" sz="quarter" idx="1"/>
          </p:nvPr>
        </p:nvSpPr>
        <p:spPr bwMode="auto">
          <a:xfrm>
            <a:off x="4146550" y="0"/>
            <a:ext cx="3168650" cy="479425"/>
          </a:xfrm>
          <a:prstGeom prst="rect">
            <a:avLst/>
          </a:prstGeom>
          <a:noFill/>
          <a:ln w="12700" cap="sq">
            <a:noFill/>
            <a:miter lim="800000"/>
            <a:headEnd type="none" w="sm" len="sm"/>
            <a:tailEnd type="none" w="sm" len="sm"/>
          </a:ln>
          <a:effectLst/>
        </p:spPr>
        <p:txBody>
          <a:bodyPr vert="horz" wrap="square" lIns="96107" tIns="48052" rIns="96107" bIns="48052" numCol="1" anchor="t" anchorCtr="0" compatLnSpc="1">
            <a:prstTxWarp prst="textNoShape">
              <a:avLst/>
            </a:prstTxWarp>
          </a:bodyPr>
          <a:lstStyle>
            <a:lvl1pPr algn="r" defTabSz="958387" eaLnBrk="0" hangingPunct="0">
              <a:defRPr sz="1200" b="0">
                <a:latin typeface="Times New Roman" pitchFamily="-109" charset="0"/>
              </a:defRPr>
            </a:lvl1pPr>
          </a:lstStyle>
          <a:p>
            <a:pPr>
              <a:defRPr/>
            </a:pPr>
            <a:endParaRPr lang="en-US" dirty="0"/>
          </a:p>
        </p:txBody>
      </p:sp>
      <p:sp>
        <p:nvSpPr>
          <p:cNvPr id="20484" name="Rectangle 4"/>
          <p:cNvSpPr>
            <a:spLocks noGrp="1" noChangeArrowheads="1"/>
          </p:cNvSpPr>
          <p:nvPr>
            <p:ph type="ftr" sz="quarter" idx="2"/>
          </p:nvPr>
        </p:nvSpPr>
        <p:spPr bwMode="auto">
          <a:xfrm>
            <a:off x="0" y="9120188"/>
            <a:ext cx="3168650" cy="481012"/>
          </a:xfrm>
          <a:prstGeom prst="rect">
            <a:avLst/>
          </a:prstGeom>
          <a:noFill/>
          <a:ln w="12700" cap="sq">
            <a:noFill/>
            <a:miter lim="800000"/>
            <a:headEnd type="none" w="sm" len="sm"/>
            <a:tailEnd type="none" w="sm" len="sm"/>
          </a:ln>
          <a:effectLst/>
        </p:spPr>
        <p:txBody>
          <a:bodyPr vert="horz" wrap="square" lIns="96107" tIns="48052" rIns="96107" bIns="48052" numCol="1" anchor="b" anchorCtr="0" compatLnSpc="1">
            <a:prstTxWarp prst="textNoShape">
              <a:avLst/>
            </a:prstTxWarp>
          </a:bodyPr>
          <a:lstStyle>
            <a:lvl1pPr defTabSz="958387" eaLnBrk="0" hangingPunct="0">
              <a:defRPr sz="1200" b="0">
                <a:latin typeface="Times New Roman" pitchFamily="-109" charset="0"/>
              </a:defRPr>
            </a:lvl1pPr>
          </a:lstStyle>
          <a:p>
            <a:pPr>
              <a:defRPr/>
            </a:pPr>
            <a:endParaRPr lang="en-US" dirty="0"/>
          </a:p>
        </p:txBody>
      </p:sp>
      <p:sp>
        <p:nvSpPr>
          <p:cNvPr id="20485" name="Rectangle 5"/>
          <p:cNvSpPr>
            <a:spLocks noGrp="1" noChangeArrowheads="1"/>
          </p:cNvSpPr>
          <p:nvPr>
            <p:ph type="sldNum" sz="quarter" idx="3"/>
          </p:nvPr>
        </p:nvSpPr>
        <p:spPr bwMode="auto">
          <a:xfrm>
            <a:off x="4146550" y="9120188"/>
            <a:ext cx="3168650" cy="481012"/>
          </a:xfrm>
          <a:prstGeom prst="rect">
            <a:avLst/>
          </a:prstGeom>
          <a:noFill/>
          <a:ln w="12700" cap="sq">
            <a:noFill/>
            <a:miter lim="800000"/>
            <a:headEnd type="none" w="sm" len="sm"/>
            <a:tailEnd type="none" w="sm" len="sm"/>
          </a:ln>
          <a:effectLst/>
        </p:spPr>
        <p:txBody>
          <a:bodyPr vert="horz" wrap="square" lIns="96107" tIns="48052" rIns="96107" bIns="48052" numCol="1" anchor="b" anchorCtr="0" compatLnSpc="1">
            <a:prstTxWarp prst="textNoShape">
              <a:avLst/>
            </a:prstTxWarp>
          </a:bodyPr>
          <a:lstStyle>
            <a:lvl1pPr algn="r" defTabSz="958387" eaLnBrk="0" hangingPunct="0">
              <a:defRPr sz="1200" b="0">
                <a:latin typeface="Times New Roman" pitchFamily="-109" charset="0"/>
              </a:defRPr>
            </a:lvl1pPr>
          </a:lstStyle>
          <a:p>
            <a:pPr>
              <a:defRPr/>
            </a:pPr>
            <a:fld id="{0F799856-B746-4AC1-BC11-D0DF53D4094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12700" cap="sq">
            <a:noFill/>
            <a:miter lim="800000"/>
            <a:headEnd type="none" w="sm" len="sm"/>
            <a:tailEnd type="none" w="sm" len="sm"/>
          </a:ln>
          <a:effectLst/>
        </p:spPr>
        <p:txBody>
          <a:bodyPr vert="horz" wrap="square" lIns="96107" tIns="48052" rIns="96107" bIns="48052" numCol="1" anchor="t" anchorCtr="0" compatLnSpc="1">
            <a:prstTxWarp prst="textNoShape">
              <a:avLst/>
            </a:prstTxWarp>
          </a:bodyPr>
          <a:lstStyle>
            <a:lvl1pPr defTabSz="958387" eaLnBrk="0" hangingPunct="0">
              <a:defRPr sz="1200" b="0">
                <a:latin typeface="Times New Roman" pitchFamily="-109" charset="0"/>
              </a:defRPr>
            </a:lvl1pPr>
          </a:lstStyle>
          <a:p>
            <a:pPr>
              <a:defRPr/>
            </a:pPr>
            <a:endParaRPr lang="en-US" dirty="0"/>
          </a:p>
        </p:txBody>
      </p:sp>
      <p:sp>
        <p:nvSpPr>
          <p:cNvPr id="18435" name="Rectangle 3"/>
          <p:cNvSpPr>
            <a:spLocks noGrp="1" noRot="1" noChangeAspect="1" noChangeArrowheads="1"/>
          </p:cNvSpPr>
          <p:nvPr>
            <p:ph type="sldImg" idx="2"/>
          </p:nvPr>
        </p:nvSpPr>
        <p:spPr bwMode="auto">
          <a:xfrm>
            <a:off x="1258888" y="717550"/>
            <a:ext cx="4803775" cy="3602038"/>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74725" y="4560888"/>
            <a:ext cx="5365750" cy="4322762"/>
          </a:xfrm>
          <a:prstGeom prst="rect">
            <a:avLst/>
          </a:prstGeom>
          <a:noFill/>
          <a:ln w="12700" cap="sq">
            <a:noFill/>
            <a:miter lim="800000"/>
            <a:headEnd type="none" w="sm" len="sm"/>
            <a:tailEnd type="none" w="sm" len="sm"/>
          </a:ln>
          <a:effectLst/>
        </p:spPr>
        <p:txBody>
          <a:bodyPr vert="horz" wrap="square" lIns="96107" tIns="48052" rIns="96107" bIns="480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4146550" y="0"/>
            <a:ext cx="3168650" cy="479425"/>
          </a:xfrm>
          <a:prstGeom prst="rect">
            <a:avLst/>
          </a:prstGeom>
          <a:noFill/>
          <a:ln w="12700" cap="sq">
            <a:noFill/>
            <a:miter lim="800000"/>
            <a:headEnd type="none" w="sm" len="sm"/>
            <a:tailEnd type="none" w="sm" len="sm"/>
          </a:ln>
          <a:effectLst/>
        </p:spPr>
        <p:txBody>
          <a:bodyPr vert="horz" wrap="square" lIns="96107" tIns="48052" rIns="96107" bIns="48052" numCol="1" anchor="t" anchorCtr="0" compatLnSpc="1">
            <a:prstTxWarp prst="textNoShape">
              <a:avLst/>
            </a:prstTxWarp>
          </a:bodyPr>
          <a:lstStyle>
            <a:lvl1pPr algn="r" defTabSz="958387" eaLnBrk="0" hangingPunct="0">
              <a:defRPr sz="1200" b="0">
                <a:latin typeface="Times New Roman" pitchFamily="-109" charset="0"/>
              </a:defRPr>
            </a:lvl1pPr>
          </a:lstStyle>
          <a:p>
            <a:pPr>
              <a:defRPr/>
            </a:pPr>
            <a:endParaRPr lang="en-US" dirty="0"/>
          </a:p>
        </p:txBody>
      </p:sp>
      <p:sp>
        <p:nvSpPr>
          <p:cNvPr id="2054" name="Rectangle 6"/>
          <p:cNvSpPr>
            <a:spLocks noGrp="1" noChangeArrowheads="1"/>
          </p:cNvSpPr>
          <p:nvPr>
            <p:ph type="ftr" sz="quarter" idx="4"/>
          </p:nvPr>
        </p:nvSpPr>
        <p:spPr bwMode="auto">
          <a:xfrm>
            <a:off x="0" y="9120188"/>
            <a:ext cx="3168650" cy="481012"/>
          </a:xfrm>
          <a:prstGeom prst="rect">
            <a:avLst/>
          </a:prstGeom>
          <a:noFill/>
          <a:ln w="12700" cap="sq">
            <a:noFill/>
            <a:miter lim="800000"/>
            <a:headEnd type="none" w="sm" len="sm"/>
            <a:tailEnd type="none" w="sm" len="sm"/>
          </a:ln>
          <a:effectLst/>
        </p:spPr>
        <p:txBody>
          <a:bodyPr vert="horz" wrap="square" lIns="96107" tIns="48052" rIns="96107" bIns="48052" numCol="1" anchor="b" anchorCtr="0" compatLnSpc="1">
            <a:prstTxWarp prst="textNoShape">
              <a:avLst/>
            </a:prstTxWarp>
          </a:bodyPr>
          <a:lstStyle>
            <a:lvl1pPr defTabSz="958387" eaLnBrk="0" hangingPunct="0">
              <a:defRPr sz="1200" b="0">
                <a:latin typeface="Times New Roman" pitchFamily="-109" charset="0"/>
              </a:defRPr>
            </a:lvl1pPr>
          </a:lstStyle>
          <a:p>
            <a:pPr>
              <a:defRPr/>
            </a:pPr>
            <a:endParaRPr lang="en-US" dirty="0"/>
          </a:p>
        </p:txBody>
      </p:sp>
      <p:sp>
        <p:nvSpPr>
          <p:cNvPr id="2055" name="Rectangle 7"/>
          <p:cNvSpPr>
            <a:spLocks noGrp="1" noChangeArrowheads="1"/>
          </p:cNvSpPr>
          <p:nvPr>
            <p:ph type="sldNum" sz="quarter" idx="5"/>
          </p:nvPr>
        </p:nvSpPr>
        <p:spPr bwMode="auto">
          <a:xfrm>
            <a:off x="4146550" y="9120188"/>
            <a:ext cx="3168650" cy="481012"/>
          </a:xfrm>
          <a:prstGeom prst="rect">
            <a:avLst/>
          </a:prstGeom>
          <a:noFill/>
          <a:ln w="12700" cap="sq">
            <a:noFill/>
            <a:miter lim="800000"/>
            <a:headEnd type="none" w="sm" len="sm"/>
            <a:tailEnd type="none" w="sm" len="sm"/>
          </a:ln>
          <a:effectLst/>
        </p:spPr>
        <p:txBody>
          <a:bodyPr vert="horz" wrap="square" lIns="96107" tIns="48052" rIns="96107" bIns="48052" numCol="1" anchor="b" anchorCtr="0" compatLnSpc="1">
            <a:prstTxWarp prst="textNoShape">
              <a:avLst/>
            </a:prstTxWarp>
          </a:bodyPr>
          <a:lstStyle>
            <a:lvl1pPr algn="r" defTabSz="958387" eaLnBrk="0" hangingPunct="0">
              <a:defRPr sz="1200" b="0">
                <a:latin typeface="Times New Roman" pitchFamily="-109" charset="0"/>
              </a:defRPr>
            </a:lvl1pPr>
          </a:lstStyle>
          <a:p>
            <a:pPr>
              <a:defRPr/>
            </a:pPr>
            <a:fld id="{7BE5C61A-5440-44D7-83B6-35891F4BAD0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9"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9"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9"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BE5C61A-5440-44D7-83B6-35891F4BAD00}" type="slidenum">
              <a:rPr lang="en-US" smtClean="0"/>
              <a:pPr>
                <a:defRPr/>
              </a:pPr>
              <a:t>1</a:t>
            </a:fld>
            <a:endParaRPr lang="en-US" dirty="0"/>
          </a:p>
        </p:txBody>
      </p:sp>
    </p:spTree>
    <p:extLst>
      <p:ext uri="{BB962C8B-B14F-4D97-AF65-F5344CB8AC3E}">
        <p14:creationId xmlns:p14="http://schemas.microsoft.com/office/powerpoint/2010/main" val="42641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same phone you had 10 years ago?  2</a:t>
            </a:r>
            <a:r>
              <a:rPr lang="en-US" baseline="0" dirty="0"/>
              <a:t> years ago?   Not much longer with that for most of us and our upgrade schedule with the wireless carriers</a:t>
            </a:r>
          </a:p>
          <a:p>
            <a:endParaRPr lang="en-US" baseline="0" dirty="0"/>
          </a:p>
          <a:p>
            <a:r>
              <a:rPr lang="en-US" baseline="0" dirty="0"/>
              <a:t>How about </a:t>
            </a:r>
            <a:endParaRPr lang="en-US" dirty="0"/>
          </a:p>
        </p:txBody>
      </p:sp>
      <p:sp>
        <p:nvSpPr>
          <p:cNvPr id="4" name="Slide Number Placeholder 3"/>
          <p:cNvSpPr>
            <a:spLocks noGrp="1"/>
          </p:cNvSpPr>
          <p:nvPr>
            <p:ph type="sldNum" sz="quarter" idx="10"/>
          </p:nvPr>
        </p:nvSpPr>
        <p:spPr/>
        <p:txBody>
          <a:bodyPr/>
          <a:lstStyle/>
          <a:p>
            <a:pPr>
              <a:defRPr/>
            </a:pPr>
            <a:fld id="{829FF6D8-C230-45B6-84C6-A3E77B0B854F}"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same phone you had 10 years ago?  2</a:t>
            </a:r>
            <a:r>
              <a:rPr lang="en-US" baseline="0" dirty="0"/>
              <a:t> years ago?   Not much longer with that for most of us and our upgrade schedule with the wireless carriers</a:t>
            </a:r>
          </a:p>
          <a:p>
            <a:endParaRPr lang="en-US" baseline="0" dirty="0"/>
          </a:p>
          <a:p>
            <a:r>
              <a:rPr lang="en-US" baseline="0" dirty="0"/>
              <a:t>How about </a:t>
            </a:r>
            <a:endParaRPr lang="en-US" dirty="0"/>
          </a:p>
        </p:txBody>
      </p:sp>
      <p:sp>
        <p:nvSpPr>
          <p:cNvPr id="4" name="Slide Number Placeholder 3"/>
          <p:cNvSpPr>
            <a:spLocks noGrp="1"/>
          </p:cNvSpPr>
          <p:nvPr>
            <p:ph type="sldNum" sz="quarter" idx="10"/>
          </p:nvPr>
        </p:nvSpPr>
        <p:spPr/>
        <p:txBody>
          <a:bodyPr/>
          <a:lstStyle/>
          <a:p>
            <a:pPr>
              <a:defRPr/>
            </a:pPr>
            <a:fld id="{829FF6D8-C230-45B6-84C6-A3E77B0B854F}" type="slidenum">
              <a:rPr lang="en-US" smtClean="0"/>
              <a:pPr>
                <a:defRPr/>
              </a:pPr>
              <a:t>28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same phone you had 10 years ago?  2</a:t>
            </a:r>
            <a:r>
              <a:rPr lang="en-US" baseline="0" dirty="0"/>
              <a:t> years ago?   Not much longer with that for most of us and our upgrade schedule with the wireless carriers</a:t>
            </a:r>
          </a:p>
          <a:p>
            <a:endParaRPr lang="en-US" baseline="0" dirty="0"/>
          </a:p>
          <a:p>
            <a:r>
              <a:rPr lang="en-US" baseline="0" dirty="0"/>
              <a:t>How about </a:t>
            </a:r>
            <a:endParaRPr lang="en-US" dirty="0"/>
          </a:p>
        </p:txBody>
      </p:sp>
      <p:sp>
        <p:nvSpPr>
          <p:cNvPr id="4" name="Slide Number Placeholder 3"/>
          <p:cNvSpPr>
            <a:spLocks noGrp="1"/>
          </p:cNvSpPr>
          <p:nvPr>
            <p:ph type="sldNum" sz="quarter" idx="10"/>
          </p:nvPr>
        </p:nvSpPr>
        <p:spPr/>
        <p:txBody>
          <a:bodyPr/>
          <a:lstStyle/>
          <a:p>
            <a:pPr>
              <a:defRPr/>
            </a:pPr>
            <a:fld id="{829FF6D8-C230-45B6-84C6-A3E77B0B854F}" type="slidenum">
              <a:rPr lang="en-US" smtClean="0"/>
              <a:pPr>
                <a:defRPr/>
              </a:pPr>
              <a:t>29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a:t>Resolving Infrastructure Limitations</a:t>
            </a:r>
          </a:p>
          <a:p>
            <a:pPr>
              <a:lnSpc>
                <a:spcPct val="80000"/>
              </a:lnSpc>
            </a:pPr>
            <a:r>
              <a:rPr lang="en-US" sz="1200" dirty="0"/>
              <a:t>Equal Access for Hearing Impaired </a:t>
            </a:r>
          </a:p>
          <a:p>
            <a:pPr>
              <a:lnSpc>
                <a:spcPct val="80000"/>
              </a:lnSpc>
            </a:pPr>
            <a:r>
              <a:rPr lang="en-US" sz="1200" dirty="0"/>
              <a:t>More Functionality </a:t>
            </a:r>
          </a:p>
          <a:p>
            <a:pPr>
              <a:lnSpc>
                <a:spcPct val="80000"/>
              </a:lnSpc>
            </a:pPr>
            <a:r>
              <a:rPr lang="en-US" sz="1200" dirty="0"/>
              <a:t>Increased Data Sharing with PSAPs, and other emergency service providers &amp; responders</a:t>
            </a:r>
          </a:p>
          <a:p>
            <a:pPr>
              <a:lnSpc>
                <a:spcPct val="80000"/>
              </a:lnSpc>
            </a:pPr>
            <a:r>
              <a:rPr lang="en-US" sz="1200" dirty="0"/>
              <a:t>Need for National and International Interoperability</a:t>
            </a:r>
          </a:p>
          <a:p>
            <a:pPr>
              <a:lnSpc>
                <a:spcPct val="80000"/>
              </a:lnSpc>
            </a:pPr>
            <a:r>
              <a:rPr lang="en-US" sz="1200" dirty="0"/>
              <a:t>Increased disaster response options</a:t>
            </a:r>
          </a:p>
          <a:p>
            <a:pPr>
              <a:lnSpc>
                <a:spcPct val="80000"/>
              </a:lnSpc>
            </a:pPr>
            <a:r>
              <a:rPr lang="en-US" sz="1200" dirty="0"/>
              <a:t>Prepare for Unpredictable Future Services</a:t>
            </a:r>
          </a:p>
          <a:p>
            <a:pPr>
              <a:lnSpc>
                <a:spcPct val="80000"/>
              </a:lnSpc>
            </a:pPr>
            <a:r>
              <a:rPr lang="en-US" sz="1200" dirty="0"/>
              <a:t>ANY DEVICE, ANY TIME, ANYWHERE. . . </a:t>
            </a:r>
          </a:p>
          <a:p>
            <a:endParaRPr lang="en-US" dirty="0"/>
          </a:p>
        </p:txBody>
      </p:sp>
      <p:sp>
        <p:nvSpPr>
          <p:cNvPr id="4" name="Slide Number Placeholder 3"/>
          <p:cNvSpPr>
            <a:spLocks noGrp="1"/>
          </p:cNvSpPr>
          <p:nvPr>
            <p:ph type="sldNum" sz="quarter" idx="10"/>
          </p:nvPr>
        </p:nvSpPr>
        <p:spPr/>
        <p:txBody>
          <a:bodyPr/>
          <a:lstStyle/>
          <a:p>
            <a:pPr>
              <a:defRPr/>
            </a:pPr>
            <a:fld id="{829FF6D8-C230-45B6-84C6-A3E77B0B854F}" type="slidenum">
              <a:rPr lang="en-US" smtClean="0"/>
              <a:pPr>
                <a:defRPr/>
              </a:pPr>
              <a:t>30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8D10A-7626-44C1-9C47-932C6F2C7CF5}" type="slidenum">
              <a:rPr lang="en-US"/>
              <a:pPr/>
              <a:t>32</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2C88E-15A2-46EA-8E5F-00DFB3DBD964}" type="slidenum">
              <a:rPr lang="en-US"/>
              <a:pPr/>
              <a:t>33</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lnSpc>
                <a:spcPct val="80000"/>
              </a:lnSpc>
              <a:buFontTx/>
              <a:buChar char="•"/>
            </a:pPr>
            <a:r>
              <a:rPr lang="en-US" sz="800" dirty="0"/>
              <a:t>Support a wider range of devices coming on the market</a:t>
            </a:r>
          </a:p>
          <a:p>
            <a:pPr>
              <a:lnSpc>
                <a:spcPct val="80000"/>
              </a:lnSpc>
              <a:buFontTx/>
              <a:buChar char="•"/>
            </a:pPr>
            <a:r>
              <a:rPr lang="en-US" sz="800" dirty="0"/>
              <a:t>Improve the ability of the network to survive and provide service in disasters</a:t>
            </a:r>
          </a:p>
          <a:p>
            <a:pPr>
              <a:lnSpc>
                <a:spcPct val="80000"/>
              </a:lnSpc>
              <a:buFontTx/>
              <a:buChar char="•"/>
            </a:pPr>
            <a:r>
              <a:rPr lang="en-US" sz="800" dirty="0"/>
              <a:t>Lower costs – shared services &amp; partnerships</a:t>
            </a:r>
          </a:p>
          <a:p>
            <a:pPr>
              <a:lnSpc>
                <a:spcPct val="80000"/>
              </a:lnSpc>
              <a:buFontTx/>
              <a:buChar char="•"/>
            </a:pPr>
            <a:r>
              <a:rPr lang="en-US" sz="800" dirty="0"/>
              <a:t>Legacy systems have to gateway to the ESInet, and there is a cost to that</a:t>
            </a:r>
          </a:p>
          <a:p>
            <a:pPr>
              <a:lnSpc>
                <a:spcPct val="80000"/>
              </a:lnSpc>
              <a:buFontTx/>
              <a:buChar char="•"/>
            </a:pPr>
            <a:r>
              <a:rPr lang="en-US" sz="800" dirty="0"/>
              <a:t>However, no specialized service providers (MPC/VPC/SSP) are needed, so operations expense could be lower</a:t>
            </a:r>
          </a:p>
          <a:p>
            <a:pPr>
              <a:lnSpc>
                <a:spcPct val="80000"/>
              </a:lnSpc>
              <a:buFontTx/>
              <a:buChar char="•"/>
            </a:pPr>
            <a:endParaRPr lang="en-US" sz="800" dirty="0"/>
          </a:p>
          <a:p>
            <a:pPr>
              <a:lnSpc>
                <a:spcPct val="80000"/>
              </a:lnSpc>
              <a:buFontTx/>
              <a:buChar char="•"/>
            </a:pPr>
            <a:r>
              <a:rPr lang="en-US" sz="800" dirty="0"/>
              <a:t>Improve the quantity and quality of data available to 9-1-1 and responders</a:t>
            </a:r>
          </a:p>
          <a:p>
            <a:pPr>
              <a:lnSpc>
                <a:spcPct val="80000"/>
              </a:lnSpc>
            </a:pPr>
            <a:r>
              <a:rPr lang="en-US" sz="800" dirty="0"/>
              <a:t>IP/Standards Platform allows for:</a:t>
            </a:r>
          </a:p>
          <a:p>
            <a:pPr>
              <a:lnSpc>
                <a:spcPct val="80000"/>
              </a:lnSpc>
            </a:pPr>
            <a:r>
              <a:rPr lang="en-US" sz="800" dirty="0"/>
              <a:t>Easier integration of disparate systems</a:t>
            </a:r>
          </a:p>
          <a:p>
            <a:pPr lvl="1">
              <a:lnSpc>
                <a:spcPct val="80000"/>
              </a:lnSpc>
            </a:pPr>
            <a:r>
              <a:rPr lang="en-US" sz="800" dirty="0"/>
              <a:t>NCIC, LETS, CAD, Radio, Video, Phone, and ??? all on one IP platform</a:t>
            </a:r>
          </a:p>
          <a:p>
            <a:pPr>
              <a:lnSpc>
                <a:spcPct val="80000"/>
              </a:lnSpc>
            </a:pPr>
            <a:r>
              <a:rPr lang="en-US" sz="800" dirty="0"/>
              <a:t>Improved Data connections: </a:t>
            </a:r>
          </a:p>
          <a:p>
            <a:pPr lvl="1">
              <a:lnSpc>
                <a:spcPct val="80000"/>
              </a:lnSpc>
            </a:pPr>
            <a:r>
              <a:rPr lang="en-US" sz="800" dirty="0"/>
              <a:t>Potentially anywhere there is a network connection </a:t>
            </a:r>
          </a:p>
          <a:p>
            <a:pPr lvl="1">
              <a:lnSpc>
                <a:spcPct val="80000"/>
              </a:lnSpc>
            </a:pPr>
            <a:r>
              <a:rPr lang="en-US" sz="800" dirty="0"/>
              <a:t>Faster call set up times (Mbps versus Kbps) and faster call completion due to higher bandwidth and modern signaling protocols (NG9-1-1 goal is 2 seconds from last keypress to ring at PSAP)</a:t>
            </a:r>
          </a:p>
          <a:p>
            <a:pPr lvl="1">
              <a:lnSpc>
                <a:spcPct val="80000"/>
              </a:lnSpc>
            </a:pPr>
            <a:r>
              <a:rPr lang="en-US" sz="800" dirty="0"/>
              <a:t>Lose the delay created by CAMA trunk call set up</a:t>
            </a:r>
          </a:p>
          <a:p>
            <a:pPr>
              <a:lnSpc>
                <a:spcPct val="80000"/>
              </a:lnSpc>
            </a:pPr>
            <a:r>
              <a:rPr lang="en-US" sz="800" dirty="0"/>
              <a:t>Less expensive connections from the carriers </a:t>
            </a:r>
          </a:p>
          <a:p>
            <a:pPr>
              <a:lnSpc>
                <a:spcPct val="80000"/>
              </a:lnSpc>
            </a:pPr>
            <a:r>
              <a:rPr lang="en-US" sz="800" dirty="0"/>
              <a:t>NG9-1-1 will support direct connections by enterprise to the ESInet from the initial deployment.  “Secured” connections are possible, but calls can arrive from the Internet.  We need to tell people that, but also say that there are firewalls and other border control functions to mitigate attack, and ultimately, it can be turned off if we need to do that. </a:t>
            </a:r>
          </a:p>
          <a:p>
            <a:pPr>
              <a:lnSpc>
                <a:spcPct val="80000"/>
              </a:lnSpc>
            </a:pPr>
            <a:r>
              <a:rPr lang="en-US" sz="800" dirty="0"/>
              <a:t>Improved redundancy everywhere if implemented correctly</a:t>
            </a:r>
          </a:p>
          <a:p>
            <a:pPr lvl="1">
              <a:lnSpc>
                <a:spcPct val="80000"/>
              </a:lnSpc>
            </a:pPr>
            <a:r>
              <a:rPr lang="en-US" sz="800" dirty="0"/>
              <a:t>Border Gateway Protocol peering with multiple carriers</a:t>
            </a:r>
          </a:p>
          <a:p>
            <a:pPr>
              <a:lnSpc>
                <a:spcPct val="80000"/>
              </a:lnSpc>
            </a:pPr>
            <a:r>
              <a:rPr lang="en-US" sz="800" dirty="0"/>
              <a:t>Improved reliability through inherent capability of IP networks to automatically reroute around failures.  Experience shows that well engineered IP networks allow communications when other kinds of networks fail, and the reliability is achieved at modest cost and complexity </a:t>
            </a:r>
          </a:p>
          <a:p>
            <a:pPr>
              <a:lnSpc>
                <a:spcPct val="80000"/>
              </a:lnSpc>
            </a:pPr>
            <a:r>
              <a:rPr lang="en-US" sz="800" dirty="0"/>
              <a:t>Employees can answer calls anywhere there’s a network</a:t>
            </a:r>
          </a:p>
          <a:p>
            <a:pPr lvl="1">
              <a:lnSpc>
                <a:spcPct val="80000"/>
              </a:lnSpc>
            </a:pPr>
            <a:r>
              <a:rPr lang="en-US" sz="800" dirty="0"/>
              <a:t>Call takers that can’t get in during snowstorms</a:t>
            </a:r>
          </a:p>
          <a:p>
            <a:pPr lvl="1">
              <a:lnSpc>
                <a:spcPct val="80000"/>
              </a:lnSpc>
            </a:pPr>
            <a:r>
              <a:rPr lang="en-US" sz="800" dirty="0"/>
              <a:t>Call centers can be moved quickly to another location with network connectivity.</a:t>
            </a:r>
          </a:p>
          <a:p>
            <a:pPr lvl="1">
              <a:lnSpc>
                <a:spcPct val="80000"/>
              </a:lnSpc>
            </a:pPr>
            <a:r>
              <a:rPr lang="en-US" sz="800" dirty="0"/>
              <a:t>Don’t need carrier circuits to redirect.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120DC4-1673-42C8-B2F9-8D96E602F144}" type="slidenum">
              <a:rPr lang="en-US"/>
              <a:pPr/>
              <a:t>34</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Tx/>
              <a:buChar char="•"/>
            </a:pPr>
            <a:r>
              <a:rPr lang="en-US" sz="2900" dirty="0"/>
              <a:t>Contract for a statewide </a:t>
            </a:r>
            <a:r>
              <a:rPr lang="en-US" sz="2900" b="1" dirty="0"/>
              <a:t>Emergency Services IP network (ESInet)</a:t>
            </a:r>
            <a:r>
              <a:rPr lang="en-US" sz="2900" dirty="0"/>
              <a:t> through DIR</a:t>
            </a:r>
            <a:endParaRPr lang="en-US" sz="2400" b="1" dirty="0"/>
          </a:p>
          <a:p>
            <a:pPr>
              <a:lnSpc>
                <a:spcPct val="80000"/>
              </a:lnSpc>
              <a:buFontTx/>
              <a:buChar char="•"/>
            </a:pPr>
            <a:r>
              <a:rPr lang="en-US" sz="2900" dirty="0"/>
              <a:t>Lead database development efforts</a:t>
            </a:r>
          </a:p>
          <a:p>
            <a:pPr>
              <a:lnSpc>
                <a:spcPct val="80000"/>
              </a:lnSpc>
              <a:buFontTx/>
              <a:buChar char="•"/>
            </a:pPr>
            <a:r>
              <a:rPr lang="en-US" sz="2900" dirty="0"/>
              <a:t>Support core services e.g. rights management</a:t>
            </a:r>
          </a:p>
          <a:p>
            <a:pPr>
              <a:lnSpc>
                <a:spcPct val="80000"/>
              </a:lnSpc>
              <a:buFontTx/>
              <a:buChar char="•"/>
            </a:pPr>
            <a:r>
              <a:rPr lang="en-US" sz="2900" dirty="0"/>
              <a:t>Allocate costs to state program and Districts</a:t>
            </a:r>
          </a:p>
          <a:p>
            <a:endParaRPr lang="en-US" dirty="0"/>
          </a:p>
        </p:txBody>
      </p:sp>
      <p:sp>
        <p:nvSpPr>
          <p:cNvPr id="4" name="Slide Number Placeholder 3"/>
          <p:cNvSpPr>
            <a:spLocks noGrp="1"/>
          </p:cNvSpPr>
          <p:nvPr>
            <p:ph type="sldNum" sz="quarter" idx="10"/>
          </p:nvPr>
        </p:nvSpPr>
        <p:spPr/>
        <p:txBody>
          <a:bodyPr/>
          <a:lstStyle/>
          <a:p>
            <a:fld id="{C1ABEC94-D686-4CCD-A343-62E928591E1D}" type="slidenum">
              <a:rPr lang="en-US" smtClean="0"/>
              <a:pPr/>
              <a:t>40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 name="Rectangle 1026"/>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5" name="Rectangle 1027"/>
          <p:cNvSpPr>
            <a:spLocks noChangeArrowheads="1"/>
          </p:cNvSpPr>
          <p:nvPr/>
        </p:nvSpPr>
        <p:spPr bwMode="auto">
          <a:xfrm>
            <a:off x="685800" y="2209800"/>
            <a:ext cx="8456613" cy="1143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6" name="Rectangle 1033"/>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kumimoji="1" lang="en-US" b="0" dirty="0">
              <a:latin typeface="Times New Roman" pitchFamily="-109" charset="0"/>
            </a:endParaRPr>
          </a:p>
        </p:txBody>
      </p:sp>
      <p:sp>
        <p:nvSpPr>
          <p:cNvPr id="442372" name="Rectangle 1028"/>
          <p:cNvSpPr>
            <a:spLocks noGrp="1" noChangeArrowheads="1"/>
          </p:cNvSpPr>
          <p:nvPr>
            <p:ph type="ctrTitle" sz="quarter"/>
          </p:nvPr>
        </p:nvSpPr>
        <p:spPr>
          <a:xfrm>
            <a:off x="685800" y="2209800"/>
            <a:ext cx="6934200" cy="1143000"/>
          </a:xfrm>
        </p:spPr>
        <p:txBody>
          <a:bodyPr/>
          <a:lstStyle>
            <a:lvl1pPr>
              <a:defRPr/>
            </a:lvl1pPr>
          </a:lstStyle>
          <a:p>
            <a:endParaRPr lang="en-US" dirty="0"/>
          </a:p>
        </p:txBody>
      </p:sp>
      <p:sp>
        <p:nvSpPr>
          <p:cNvPr id="442373" name="Rectangle 1029"/>
          <p:cNvSpPr>
            <a:spLocks noGrp="1" noChangeArrowheads="1"/>
          </p:cNvSpPr>
          <p:nvPr>
            <p:ph type="subTitle" sz="quarter" idx="1" hasCustomPrompt="1"/>
          </p:nvPr>
        </p:nvSpPr>
        <p:spPr>
          <a:xfrm>
            <a:off x="2057400" y="4114800"/>
            <a:ext cx="6400800" cy="1752600"/>
          </a:xfrm>
        </p:spPr>
        <p:txBody>
          <a:bodyPr/>
          <a:lstStyle>
            <a:lvl1pPr marL="0" indent="0" algn="l">
              <a:buFont typeface="Wingdings" pitchFamily="2" charset="2"/>
              <a:buNone/>
              <a:defRPr b="0">
                <a:latin typeface="+mn-lt"/>
              </a:defRPr>
            </a:lvl1pPr>
          </a:lstStyle>
          <a:p>
            <a:r>
              <a:rPr lang="en-US" dirty="0"/>
              <a:t>Click to add subtitle and date</a:t>
            </a:r>
          </a:p>
        </p:txBody>
      </p:sp>
      <p:sp>
        <p:nvSpPr>
          <p:cNvPr id="10" name="Rectangle 1032"/>
          <p:cNvSpPr>
            <a:spLocks noGrp="1" noChangeArrowheads="1"/>
          </p:cNvSpPr>
          <p:nvPr>
            <p:ph type="sldNum" sz="quarter" idx="11"/>
          </p:nvPr>
        </p:nvSpPr>
        <p:spPr>
          <a:xfrm>
            <a:off x="914400" y="6096000"/>
            <a:ext cx="1143000" cy="457200"/>
          </a:xfrm>
        </p:spPr>
        <p:txBody>
          <a:bodyPr/>
          <a:lstStyle>
            <a:lvl1pPr>
              <a:defRPr/>
            </a:lvl1pPr>
          </a:lstStyle>
          <a:p>
            <a:pPr>
              <a:defRPr/>
            </a:pPr>
            <a:fld id="{4745874C-BB32-4A75-90CF-C31BFEC46709}" type="slidenum">
              <a:rPr lang="en-US"/>
              <a:pPr>
                <a:defRPr/>
              </a:pPr>
              <a:t>‹#›</a:t>
            </a:fld>
            <a:endParaRPr lang="en-US" dirty="0"/>
          </a:p>
        </p:txBody>
      </p:sp>
      <p:pic>
        <p:nvPicPr>
          <p:cNvPr id="13" name="Picture 1034" descr="Fed_log2"/>
          <p:cNvPicPr>
            <a:picLocks noChangeAspect="1" noChangeArrowheads="1"/>
          </p:cNvPicPr>
          <p:nvPr userDrawn="1"/>
        </p:nvPicPr>
        <p:blipFill>
          <a:blip r:embed="rId2" cstate="print"/>
          <a:srcRect/>
          <a:stretch>
            <a:fillRect/>
          </a:stretch>
        </p:blipFill>
        <p:spPr bwMode="auto">
          <a:xfrm>
            <a:off x="7269189" y="5943601"/>
            <a:ext cx="1311222" cy="817562"/>
          </a:xfrm>
          <a:prstGeom prst="rect">
            <a:avLst/>
          </a:prstGeom>
          <a:noFill/>
          <a:ln w="9525">
            <a:noFill/>
            <a:miter lim="800000"/>
            <a:headEnd/>
            <a:tailEnd/>
          </a:ln>
        </p:spPr>
      </p:pic>
      <p:sp>
        <p:nvSpPr>
          <p:cNvPr id="14" name="TextBox 13"/>
          <p:cNvSpPr txBox="1"/>
          <p:nvPr userDrawn="1"/>
        </p:nvSpPr>
        <p:spPr>
          <a:xfrm>
            <a:off x="3200400" y="6019801"/>
            <a:ext cx="4114800" cy="615553"/>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2000" b="0" dirty="0"/>
              <a:t>Federal Engineering, Inc.</a:t>
            </a:r>
            <a:endParaRPr lang="en-US" sz="2000" b="0" baseline="30000" dirty="0"/>
          </a:p>
          <a:p>
            <a:pPr algn="r">
              <a:defRPr/>
            </a:pPr>
            <a:r>
              <a:rPr lang="en-US" sz="1400" b="0" i="1" dirty="0">
                <a:latin typeface="+mj-lt"/>
              </a:rPr>
              <a:t>“Unleashing the Power of Technology”</a:t>
            </a: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1143000"/>
          </a:xfrm>
        </p:spPr>
        <p:txBody>
          <a:bodyPr/>
          <a:lstStyle/>
          <a:p>
            <a:r>
              <a:rPr lang="en-US" dirty="0"/>
              <a:t>Click to edit Master title style</a:t>
            </a:r>
          </a:p>
        </p:txBody>
      </p:sp>
      <p:sp>
        <p:nvSpPr>
          <p:cNvPr id="3" name="Text Placeholder 2"/>
          <p:cNvSpPr>
            <a:spLocks noGrp="1"/>
          </p:cNvSpPr>
          <p:nvPr>
            <p:ph type="body" sz="half" idx="1"/>
          </p:nvPr>
        </p:nvSpPr>
        <p:spPr>
          <a:xfrm>
            <a:off x="685800" y="1600200"/>
            <a:ext cx="3810000" cy="4114800"/>
          </a:xfrm>
        </p:spPr>
        <p:txBody>
          <a:bodyPr/>
          <a:lstStyle>
            <a:lvl1pP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10000" cy="4114800"/>
          </a:xfrm>
        </p:spPr>
        <p:txBody>
          <a:bodyPr/>
          <a:lstStyle>
            <a:lvl1pP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45AF2042-90F5-4E66-AB45-8B141742C53A}"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p:txBody>
          <a:bodyPr/>
          <a:lstStyle>
            <a:lvl1pPr>
              <a:defRPr/>
            </a:lvl1pPr>
          </a:lstStyle>
          <a:p>
            <a:pPr>
              <a:defRPr/>
            </a:pPr>
            <a:fld id="{A1190265-99A9-4C69-A75A-72FAA9245A4E}" type="slidenum">
              <a:rPr lang="en-US"/>
              <a:pPr>
                <a:defRPr/>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747963"/>
            <a:ext cx="7772400" cy="1362075"/>
          </a:xfrm>
        </p:spPr>
        <p:txBody>
          <a:bodyPr anchor="t"/>
          <a:lstStyle>
            <a:lvl1pPr algn="l">
              <a:defRPr sz="4000" b="1" cap="all">
                <a:solidFill>
                  <a:srgbClr val="9D9D9D"/>
                </a:solidFill>
              </a:defRPr>
            </a:lvl1pPr>
          </a:lstStyle>
          <a:p>
            <a:r>
              <a:rPr lang="en-US" dirty="0"/>
              <a:t>Click to edit Master title style</a:t>
            </a:r>
          </a:p>
        </p:txBody>
      </p:sp>
      <p:sp>
        <p:nvSpPr>
          <p:cNvPr id="3" name="Text Placeholder 2"/>
          <p:cNvSpPr>
            <a:spLocks noGrp="1"/>
          </p:cNvSpPr>
          <p:nvPr>
            <p:ph type="body" idx="1"/>
          </p:nvPr>
        </p:nvSpPr>
        <p:spPr>
          <a:xfrm>
            <a:off x="762000" y="4114800"/>
            <a:ext cx="7772400"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7E5940E1-286B-45FD-854B-9672FE6D59F2}" type="slidenum">
              <a:rPr lang="en-US"/>
              <a:pPr>
                <a:defRPr/>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315200" cy="1143000"/>
          </a:xfrm>
        </p:spPr>
        <p:txBody>
          <a:bodyPr/>
          <a:lstStyle/>
          <a:p>
            <a:r>
              <a:rPr lang="en-US" dirty="0"/>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10000" cy="41148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8A08654E-1046-45E9-B6B2-8021CC9D224A}" type="slidenum">
              <a:rPr lang="en-US"/>
              <a:pPr>
                <a:defRPr/>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
        <p:nvSpPr>
          <p:cNvPr id="8" name="Rectangle 10"/>
          <p:cNvSpPr>
            <a:spLocks noGrp="1" noChangeArrowheads="1"/>
          </p:cNvSpPr>
          <p:nvPr>
            <p:ph type="sldNum" sz="quarter" idx="11"/>
          </p:nvPr>
        </p:nvSpPr>
        <p:spPr/>
        <p:txBody>
          <a:bodyPr/>
          <a:lstStyle>
            <a:lvl1pPr>
              <a:defRPr/>
            </a:lvl1pPr>
          </a:lstStyle>
          <a:p>
            <a:pPr>
              <a:defRPr/>
            </a:pPr>
            <a:fld id="{B3FCE737-A03D-4936-98CC-E06A3AB39157}" type="slidenum">
              <a:rPr lang="en-US"/>
              <a:pPr>
                <a:defRPr/>
              </a:pPr>
              <a:t>‹#›</a:t>
            </a:fld>
            <a:endParaRPr lang="en-US" dirty="0"/>
          </a:p>
        </p:txBody>
      </p:sp>
      <p:sp>
        <p:nvSpPr>
          <p:cNvPr id="10" name="Rectangle 5"/>
          <p:cNvSpPr>
            <a:spLocks noChangeArrowheads="1"/>
          </p:cNvSpPr>
          <p:nvPr userDrawn="1"/>
        </p:nvSpPr>
        <p:spPr bwMode="auto">
          <a:xfrm>
            <a:off x="763588" y="457200"/>
            <a:ext cx="8380412"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2" name="Title 1"/>
          <p:cNvSpPr>
            <a:spLocks noGrp="1"/>
          </p:cNvSpPr>
          <p:nvPr>
            <p:ph type="title"/>
          </p:nvPr>
        </p:nvSpPr>
        <p:spPr>
          <a:xfrm>
            <a:off x="457200" y="304800"/>
            <a:ext cx="7239000" cy="1143000"/>
          </a:xfrm>
        </p:spPr>
        <p:txBody>
          <a:bodyPr/>
          <a:lstStyle>
            <a:lvl1pPr>
              <a:defRPr/>
            </a:lvl1pPr>
          </a:lstStyle>
          <a:p>
            <a:r>
              <a:rPr lang="en-US" dirty="0"/>
              <a:t>Click to edit Master title style</a:t>
            </a:r>
          </a:p>
        </p:txBody>
      </p:sp>
      <p:sp>
        <p:nvSpPr>
          <p:cNvPr id="14" name="TextBox 13"/>
          <p:cNvSpPr txBox="1"/>
          <p:nvPr userDrawn="1"/>
        </p:nvSpPr>
        <p:spPr>
          <a:xfrm>
            <a:off x="7620000" y="457200"/>
            <a:ext cx="1524000" cy="830997"/>
          </a:xfrm>
          <a:prstGeom prst="rect">
            <a:avLst/>
          </a:prstGeom>
          <a:noFill/>
        </p:spPr>
        <p:txBody>
          <a:bodyPr wrap="square" rtlCol="0">
            <a:spAutoFit/>
          </a:bodyPr>
          <a:lstStyle/>
          <a:p>
            <a:r>
              <a:rPr lang="en-US" sz="1200" dirty="0"/>
              <a:t>Replace this text box with client logo if desired or delete if not used.</a:t>
            </a:r>
          </a:p>
        </p:txBody>
      </p:sp>
      <p:pic>
        <p:nvPicPr>
          <p:cNvPr id="13" name="Picture 1034" descr="Fed_log2"/>
          <p:cNvPicPr>
            <a:picLocks noChangeAspect="1" noChangeArrowheads="1"/>
          </p:cNvPicPr>
          <p:nvPr userDrawn="1"/>
        </p:nvPicPr>
        <p:blipFill>
          <a:blip r:embed="rId2" cstate="print"/>
          <a:srcRect/>
          <a:stretch>
            <a:fillRect/>
          </a:stretch>
        </p:blipFill>
        <p:spPr bwMode="auto">
          <a:xfrm>
            <a:off x="7391400" y="6019800"/>
            <a:ext cx="1066800" cy="665163"/>
          </a:xfrm>
          <a:prstGeom prst="rect">
            <a:avLst/>
          </a:prstGeom>
          <a:noFill/>
          <a:ln w="9525">
            <a:noFill/>
            <a:miter lim="800000"/>
            <a:headEnd/>
            <a:tailEnd/>
          </a:ln>
        </p:spPr>
      </p:pic>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1"/>
          </p:nvPr>
        </p:nvSpPr>
        <p:spPr>
          <a:ln/>
        </p:spPr>
        <p:txBody>
          <a:bodyPr/>
          <a:lstStyle>
            <a:lvl1pPr>
              <a:defRPr/>
            </a:lvl1pPr>
          </a:lstStyle>
          <a:p>
            <a:pPr>
              <a:defRPr/>
            </a:pPr>
            <a:fld id="{8A73C432-4E7D-4CE0-8750-AE6A92674F26}" type="slidenum">
              <a:rPr lang="en-US"/>
              <a:pPr>
                <a:defRPr/>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10"/>
          <p:cNvSpPr>
            <a:spLocks noGrp="1" noChangeArrowheads="1"/>
          </p:cNvSpPr>
          <p:nvPr>
            <p:ph type="sldNum" sz="quarter" idx="11"/>
          </p:nvPr>
        </p:nvSpPr>
        <p:spPr>
          <a:ln/>
        </p:spPr>
        <p:txBody>
          <a:bodyPr/>
          <a:lstStyle>
            <a:lvl1pPr>
              <a:defRPr/>
            </a:lvl1pPr>
          </a:lstStyle>
          <a:p>
            <a:pPr>
              <a:defRPr/>
            </a:pPr>
            <a:fld id="{BEEC354E-E313-492B-97B7-5D5FEA4BF0A3}" type="slidenum">
              <a:rPr lang="en-US"/>
              <a:pPr>
                <a:defRPr/>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990600"/>
          </a:xfrm>
        </p:spPr>
        <p:txBody>
          <a:bodyPr anchor="ctr" anchorCtr="0"/>
          <a:lstStyle>
            <a:lvl1pPr algn="l">
              <a:defRPr sz="4000" b="1"/>
            </a:lvl1pPr>
          </a:lstStyle>
          <a:p>
            <a:r>
              <a:rPr lang="en-US" dirty="0"/>
              <a:t>Click to edit Master title style</a:t>
            </a:r>
          </a:p>
        </p:txBody>
      </p:sp>
      <p:sp>
        <p:nvSpPr>
          <p:cNvPr id="3" name="Content Placeholder 2"/>
          <p:cNvSpPr>
            <a:spLocks noGrp="1"/>
          </p:cNvSpPr>
          <p:nvPr>
            <p:ph idx="1"/>
          </p:nvPr>
        </p:nvSpPr>
        <p:spPr>
          <a:xfrm>
            <a:off x="3575050" y="1676400"/>
            <a:ext cx="5111750" cy="4449763"/>
          </a:xfrm>
        </p:spPr>
        <p:txBody>
          <a:bodyPr/>
          <a:lstStyle>
            <a:lvl1pPr>
              <a:defRPr sz="2600"/>
            </a:lvl1pPr>
            <a:lvl2pPr>
              <a:defRPr sz="2400"/>
            </a:lvl2pPr>
            <a:lvl3pPr>
              <a:defRPr sz="2200"/>
            </a:lvl3pPr>
            <a:lvl4pPr>
              <a:defRPr sz="20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76400"/>
            <a:ext cx="3124200" cy="44497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EA5071AC-B3BF-4C92-B3B6-DFD43740F61F}" type="slidenum">
              <a:rPr lang="en-US"/>
              <a:pPr>
                <a:defRPr/>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solidFill>
                  <a:srgbClr val="9D9D9D"/>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7968090D-4ECA-46A2-A612-508325AB0F88}" type="slidenum">
              <a:rPr lang="en-US"/>
              <a:pPr>
                <a:defRPr/>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1027" name="Rectangle 3"/>
          <p:cNvSpPr>
            <a:spLocks noChangeArrowheads="1"/>
          </p:cNvSpPr>
          <p:nvPr/>
        </p:nvSpPr>
        <p:spPr bwMode="auto">
          <a:xfrm>
            <a:off x="153988" y="1447800"/>
            <a:ext cx="4724400" cy="152400"/>
          </a:xfrm>
          <a:prstGeom prst="rect">
            <a:avLst/>
          </a:prstGeom>
          <a:solidFill>
            <a:schemeClr val="accent1">
              <a:alpha val="50000"/>
            </a:schemeClr>
          </a:solidFill>
          <a:ln w="9525">
            <a:noFill/>
            <a:miter lim="800000"/>
            <a:headEnd/>
            <a:tailEnd/>
          </a:ln>
          <a:effectLst/>
        </p:spPr>
        <p:txBody>
          <a:bodyPr/>
          <a:lstStyle/>
          <a:p>
            <a:pPr>
              <a:defRPr/>
            </a:pPr>
            <a:endParaRPr kumimoji="1" lang="en-US" b="0" dirty="0">
              <a:latin typeface="Times New Roman" pitchFamily="-109" charset="0"/>
            </a:endParaRPr>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1029" name="Rectangle 5"/>
          <p:cNvSpPr>
            <a:spLocks noChangeArrowheads="1"/>
          </p:cNvSpPr>
          <p:nvPr/>
        </p:nvSpPr>
        <p:spPr bwMode="auto">
          <a:xfrm>
            <a:off x="763588" y="457200"/>
            <a:ext cx="8380412"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en-US" b="0" dirty="0">
              <a:latin typeface="Times New Roman" pitchFamily="-109" charset="0"/>
            </a:endParaRPr>
          </a:p>
        </p:txBody>
      </p:sp>
      <p:sp>
        <p:nvSpPr>
          <p:cNvPr id="1030" name="Rectangle 6"/>
          <p:cNvSpPr>
            <a:spLocks noGrp="1" noChangeArrowheads="1"/>
          </p:cNvSpPr>
          <p:nvPr>
            <p:ph type="title"/>
          </p:nvPr>
        </p:nvSpPr>
        <p:spPr bwMode="auto">
          <a:xfrm>
            <a:off x="457200" y="304800"/>
            <a:ext cx="73152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1" name="Rectangle 7"/>
          <p:cNvSpPr>
            <a:spLocks noGrp="1" noChangeArrowheads="1"/>
          </p:cNvSpPr>
          <p:nvPr>
            <p:ph type="body" idx="1"/>
          </p:nvPr>
        </p:nvSpPr>
        <p:spPr bwMode="auto">
          <a:xfrm>
            <a:off x="685800" y="1600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3" name="Rectangle 9"/>
          <p:cNvSpPr>
            <a:spLocks noGrp="1" noChangeArrowheads="1"/>
          </p:cNvSpPr>
          <p:nvPr>
            <p:ph type="ftr" sz="quarter" idx="3"/>
          </p:nvPr>
        </p:nvSpPr>
        <p:spPr bwMode="auto">
          <a:xfrm>
            <a:off x="4572000" y="6172200"/>
            <a:ext cx="1524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b="0">
                <a:latin typeface="+mn-lt"/>
              </a:defRPr>
            </a:lvl1pPr>
          </a:lstStyle>
          <a:p>
            <a:pPr>
              <a:defRPr/>
            </a:pPr>
            <a:endParaRPr lang="en-US" dirty="0"/>
          </a:p>
        </p:txBody>
      </p:sp>
      <p:sp>
        <p:nvSpPr>
          <p:cNvPr id="1034" name="Rectangle 10"/>
          <p:cNvSpPr>
            <a:spLocks noGrp="1" noChangeArrowheads="1"/>
          </p:cNvSpPr>
          <p:nvPr>
            <p:ph type="sldNum" sz="quarter" idx="4"/>
          </p:nvPr>
        </p:nvSpPr>
        <p:spPr bwMode="auto">
          <a:xfrm>
            <a:off x="6096000" y="6172200"/>
            <a:ext cx="1143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atin typeface="+mn-lt"/>
              </a:defRPr>
            </a:lvl1pPr>
          </a:lstStyle>
          <a:p>
            <a:pPr>
              <a:defRPr/>
            </a:pPr>
            <a:fld id="{DD4D7533-66F5-437F-8066-15935D06EF3C}" type="slidenum">
              <a:rPr lang="en-US" smtClean="0"/>
              <a:pPr>
                <a:defRPr/>
              </a:pPr>
              <a:t>‹#›</a:t>
            </a:fld>
            <a:endParaRPr lang="en-US" dirty="0"/>
          </a:p>
        </p:txBody>
      </p:sp>
      <p:pic>
        <p:nvPicPr>
          <p:cNvPr id="11" name="Picture 1034" descr="Fed_log2"/>
          <p:cNvPicPr>
            <a:picLocks noChangeAspect="1" noChangeArrowheads="1"/>
          </p:cNvPicPr>
          <p:nvPr userDrawn="1"/>
        </p:nvPicPr>
        <p:blipFill>
          <a:blip r:embed="rId12" cstate="print"/>
          <a:srcRect/>
          <a:stretch>
            <a:fillRect/>
          </a:stretch>
        </p:blipFill>
        <p:spPr bwMode="auto">
          <a:xfrm>
            <a:off x="7391400" y="6019800"/>
            <a:ext cx="1066800" cy="6651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301" r:id="rId1"/>
    <p:sldLayoutId id="2147484302" r:id="rId2"/>
    <p:sldLayoutId id="2147484291" r:id="rId3"/>
    <p:sldLayoutId id="2147484292" r:id="rId4"/>
    <p:sldLayoutId id="2147484303" r:id="rId5"/>
    <p:sldLayoutId id="2147484293" r:id="rId6"/>
    <p:sldLayoutId id="2147484294" r:id="rId7"/>
    <p:sldLayoutId id="2147484295" r:id="rId8"/>
    <p:sldLayoutId id="2147484296" r:id="rId9"/>
    <p:sldLayoutId id="2147484299" r:id="rId10"/>
  </p:sldLayoutIdLst>
  <p:transition spd="slow">
    <p:fade/>
  </p:transition>
  <p:hf hdr="0" ftr="0" dt="0"/>
  <p:txStyles>
    <p:titleStyle>
      <a:lvl1pPr algn="l" rtl="0" eaLnBrk="0" fontAlgn="base" hangingPunct="0">
        <a:spcBef>
          <a:spcPct val="0"/>
        </a:spcBef>
        <a:spcAft>
          <a:spcPct val="0"/>
        </a:spcAft>
        <a:defRPr sz="4000" b="1" i="1" baseline="0">
          <a:solidFill>
            <a:srgbClr val="9D9D9D"/>
          </a:solidFill>
          <a:effectLst>
            <a:outerShdw blurRad="38100" dist="38100" dir="2700000" algn="tl">
              <a:srgbClr val="000000"/>
            </a:outerShdw>
          </a:effectLst>
          <a:latin typeface="Arial Narrow" pitchFamily="34" charset="0"/>
          <a:ea typeface="ＭＳ Ｐゴシック" pitchFamily="-109" charset="-128"/>
          <a:cs typeface="Arial Narrow" pitchFamily="34"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2800" b="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accent2"/>
        </a:buClr>
        <a:buChar char="•"/>
        <a:defRPr sz="22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accent2"/>
        </a:buClr>
        <a:buChar char="•"/>
        <a:defRPr sz="18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D96E-6D47-46FF-AE5E-F71F685623E2}"/>
              </a:ext>
            </a:extLst>
          </p:cNvPr>
          <p:cNvSpPr>
            <a:spLocks noGrp="1"/>
          </p:cNvSpPr>
          <p:nvPr>
            <p:ph type="ctrTitle" sz="quarter"/>
          </p:nvPr>
        </p:nvSpPr>
        <p:spPr/>
        <p:txBody>
          <a:bodyPr/>
          <a:lstStyle/>
          <a:p>
            <a:r>
              <a:rPr lang="en-US" dirty="0"/>
              <a:t>State of Montana</a:t>
            </a:r>
            <a:br>
              <a:rPr lang="en-US" dirty="0"/>
            </a:br>
            <a:r>
              <a:rPr lang="en-US" sz="2400" dirty="0"/>
              <a:t>Statewide 9-1-1 Plan Project</a:t>
            </a:r>
          </a:p>
        </p:txBody>
      </p:sp>
      <p:sp>
        <p:nvSpPr>
          <p:cNvPr id="3" name="Subtitle 2">
            <a:extLst>
              <a:ext uri="{FF2B5EF4-FFF2-40B4-BE49-F238E27FC236}">
                <a16:creationId xmlns:a16="http://schemas.microsoft.com/office/drawing/2014/main" id="{5C7359C2-3938-40C0-B92B-3BA2062A721F}"/>
              </a:ext>
            </a:extLst>
          </p:cNvPr>
          <p:cNvSpPr>
            <a:spLocks noGrp="1"/>
          </p:cNvSpPr>
          <p:nvPr>
            <p:ph type="subTitle" sz="quarter" idx="1"/>
          </p:nvPr>
        </p:nvSpPr>
        <p:spPr>
          <a:xfrm>
            <a:off x="1752600" y="3886200"/>
            <a:ext cx="5715000" cy="1752600"/>
          </a:xfrm>
        </p:spPr>
        <p:txBody>
          <a:bodyPr/>
          <a:lstStyle/>
          <a:p>
            <a:pPr algn="ctr"/>
            <a:r>
              <a:rPr lang="en-US" b="1" dirty="0">
                <a:solidFill>
                  <a:schemeClr val="bg2"/>
                </a:solidFill>
                <a:effectLst/>
              </a:rPr>
              <a:t>9-1-1 Advisory Council Meeting</a:t>
            </a:r>
          </a:p>
          <a:p>
            <a:pPr algn="ctr"/>
            <a:r>
              <a:rPr lang="en-US" b="1" dirty="0">
                <a:solidFill>
                  <a:schemeClr val="bg2"/>
                </a:solidFill>
                <a:effectLst/>
              </a:rPr>
              <a:t>July 10</a:t>
            </a:r>
            <a:r>
              <a:rPr lang="en-US" b="1" baseline="30000" dirty="0">
                <a:solidFill>
                  <a:schemeClr val="bg2"/>
                </a:solidFill>
                <a:effectLst/>
              </a:rPr>
              <a:t>th</a:t>
            </a:r>
            <a:r>
              <a:rPr lang="en-US" b="1" dirty="0">
                <a:solidFill>
                  <a:schemeClr val="bg2"/>
                </a:solidFill>
                <a:effectLst/>
              </a:rPr>
              <a:t>, 2019</a:t>
            </a:r>
          </a:p>
        </p:txBody>
      </p:sp>
      <p:sp>
        <p:nvSpPr>
          <p:cNvPr id="5" name="Subtitle 2">
            <a:extLst>
              <a:ext uri="{FF2B5EF4-FFF2-40B4-BE49-F238E27FC236}">
                <a16:creationId xmlns:a16="http://schemas.microsoft.com/office/drawing/2014/main" id="{B8BA60B7-F691-4021-8140-E301223359A9}"/>
              </a:ext>
            </a:extLst>
          </p:cNvPr>
          <p:cNvSpPr txBox="1">
            <a:spLocks/>
          </p:cNvSpPr>
          <p:nvPr/>
        </p:nvSpPr>
        <p:spPr bwMode="auto">
          <a:xfrm>
            <a:off x="6324600" y="3657600"/>
            <a:ext cx="23622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l" rtl="0" eaLnBrk="0" fontAlgn="base" hangingPunct="0">
              <a:spcBef>
                <a:spcPct val="20000"/>
              </a:spcBef>
              <a:spcAft>
                <a:spcPct val="0"/>
              </a:spcAft>
              <a:buClr>
                <a:schemeClr val="accent2"/>
              </a:buClr>
              <a:buSzPct val="80000"/>
              <a:buFont typeface="Wingdings" pitchFamily="2" charset="2"/>
              <a:buNone/>
              <a:defRPr sz="2800" b="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accent2"/>
              </a:buClr>
              <a:buChar char="•"/>
              <a:defRPr sz="22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accent2"/>
              </a:buClr>
              <a:buChar char="•"/>
              <a:defRPr sz="18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a:lstStyle>
          <a:p>
            <a:endParaRPr lang="en-US" kern="0" dirty="0"/>
          </a:p>
        </p:txBody>
      </p:sp>
      <p:pic>
        <p:nvPicPr>
          <p:cNvPr id="10" name="Picture 9" descr="Image result">
            <a:extLst>
              <a:ext uri="{FF2B5EF4-FFF2-40B4-BE49-F238E27FC236}">
                <a16:creationId xmlns:a16="http://schemas.microsoft.com/office/drawing/2014/main" id="{1FCD0843-4A1F-4B5A-8DB1-B561ECE931D6}"/>
              </a:ext>
            </a:extLst>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2209800"/>
            <a:ext cx="1219200" cy="1143000"/>
          </a:xfrm>
          <a:prstGeom prst="rect">
            <a:avLst/>
          </a:prstGeom>
          <a:noFill/>
          <a:ln>
            <a:noFill/>
          </a:ln>
        </p:spPr>
      </p:pic>
    </p:spTree>
    <p:extLst>
      <p:ext uri="{BB962C8B-B14F-4D97-AF65-F5344CB8AC3E}">
        <p14:creationId xmlns:p14="http://schemas.microsoft.com/office/powerpoint/2010/main" val="133177334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1</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0200"/>
            <a:ext cx="8458200" cy="5105400"/>
          </a:xfrm>
        </p:spPr>
        <p:txBody>
          <a:bodyPr/>
          <a:lstStyle/>
          <a:p>
            <a:pPr marL="0" indent="0">
              <a:buNone/>
            </a:pPr>
            <a:r>
              <a:rPr lang="en-US" sz="2000" b="1" dirty="0">
                <a:solidFill>
                  <a:schemeClr val="bg2"/>
                </a:solidFill>
                <a:effectLst/>
                <a:cs typeface="Calibri" panose="020F0502020204030204" pitchFamily="34" charset="0"/>
              </a:rPr>
              <a:t>One Vendor: </a:t>
            </a:r>
            <a:r>
              <a:rPr lang="en-US" sz="2000" dirty="0">
                <a:solidFill>
                  <a:schemeClr val="bg2"/>
                </a:solidFill>
                <a:effectLst/>
                <a:cs typeface="Calibri" panose="020F0502020204030204" pitchFamily="34" charset="0"/>
              </a:rPr>
              <a:t>Acquisition and full implementation of statewide ESInet, NGCS, GIS Services and Hosted CPE. </a:t>
            </a:r>
          </a:p>
          <a:p>
            <a:r>
              <a:rPr lang="en-US" sz="2000" b="1" dirty="0">
                <a:solidFill>
                  <a:schemeClr val="bg2"/>
                </a:solidFill>
                <a:effectLst/>
                <a:cs typeface="Calibri" panose="020F0502020204030204" pitchFamily="34" charset="0"/>
              </a:rPr>
              <a:t>Disadvantages: </a:t>
            </a:r>
          </a:p>
          <a:p>
            <a:pPr lvl="1"/>
            <a:r>
              <a:rPr lang="en-US" sz="2000" dirty="0">
                <a:solidFill>
                  <a:schemeClr val="bg2"/>
                </a:solidFill>
                <a:effectLst/>
                <a:cs typeface="Calibri" panose="020F0502020204030204" pitchFamily="34" charset="0"/>
              </a:rPr>
              <a:t>Selecting a single vendor could be problematic when NG9-1-1 stakeholders are at different stages of deployment, i.e. PSAP CPE NG9-1-1 readiness. </a:t>
            </a:r>
          </a:p>
          <a:p>
            <a:pPr lvl="1"/>
            <a:r>
              <a:rPr lang="en-US" sz="2000" dirty="0">
                <a:solidFill>
                  <a:schemeClr val="bg2"/>
                </a:solidFill>
                <a:effectLst/>
                <a:cs typeface="Calibri" panose="020F0502020204030204" pitchFamily="34" charset="0"/>
              </a:rPr>
              <a:t>Pursuing singular/streamlined solutions may result in stranded investments in equipment, system and network components. </a:t>
            </a:r>
          </a:p>
          <a:p>
            <a:pPr lvl="1"/>
            <a:r>
              <a:rPr lang="en-US" sz="2000" dirty="0">
                <a:solidFill>
                  <a:schemeClr val="bg2"/>
                </a:solidFill>
                <a:effectLst/>
                <a:cs typeface="Calibri" panose="020F0502020204030204" pitchFamily="34" charset="0"/>
              </a:rPr>
              <a:t>Cost of solution(s) may be high due to a limited number of vendors capable of providing all components and services. </a:t>
            </a: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10</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279173351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1</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8056"/>
            <a:ext cx="8534400" cy="4640344"/>
          </a:xfrm>
        </p:spPr>
        <p:txBody>
          <a:bodyPr/>
          <a:lstStyle/>
          <a:p>
            <a:pPr marL="0" indent="0">
              <a:buNone/>
            </a:pPr>
            <a:r>
              <a:rPr lang="en-US" sz="2000" b="1" dirty="0">
                <a:solidFill>
                  <a:schemeClr val="bg2"/>
                </a:solidFill>
                <a:effectLst/>
                <a:cs typeface="Calibri" panose="020F0502020204030204" pitchFamily="34" charset="0"/>
              </a:rPr>
              <a:t>One Vendor: </a:t>
            </a:r>
            <a:r>
              <a:rPr lang="en-US" sz="2000" dirty="0">
                <a:solidFill>
                  <a:schemeClr val="bg2"/>
                </a:solidFill>
                <a:effectLst/>
                <a:cs typeface="Calibri" panose="020F0502020204030204" pitchFamily="34" charset="0"/>
              </a:rPr>
              <a:t>Acquisition and full implementation of statewide ESInet, NGCS, GIS Services and Hosted CPE. </a:t>
            </a:r>
          </a:p>
          <a:p>
            <a:r>
              <a:rPr lang="en-US" sz="2000" b="1" dirty="0">
                <a:solidFill>
                  <a:schemeClr val="bg2"/>
                </a:solidFill>
                <a:effectLst/>
                <a:cs typeface="Calibri" panose="020F0502020204030204" pitchFamily="34" charset="0"/>
              </a:rPr>
              <a:t>Risks: </a:t>
            </a:r>
          </a:p>
          <a:p>
            <a:pPr lvl="1"/>
            <a:r>
              <a:rPr lang="en-US" sz="2000" dirty="0">
                <a:solidFill>
                  <a:schemeClr val="bg2"/>
                </a:solidFill>
                <a:effectLst/>
                <a:cs typeface="Calibri" panose="020F0502020204030204" pitchFamily="34" charset="0"/>
              </a:rPr>
              <a:t>If a selected vendor uses subcontractors, there may be no/or little input on individual components of solution. </a:t>
            </a:r>
          </a:p>
          <a:p>
            <a:pPr lvl="1"/>
            <a:r>
              <a:rPr lang="en-US" sz="2000" dirty="0">
                <a:solidFill>
                  <a:schemeClr val="bg2"/>
                </a:solidFill>
                <a:effectLst/>
                <a:cs typeface="Calibri" panose="020F0502020204030204" pitchFamily="34" charset="0"/>
              </a:rPr>
              <a:t>Service disruption may occur for all NG9-1-1 stakeholders should a primary or sub-contracted vendor change, or the relationship changes due to solvency or other contractual/business-related issues. </a:t>
            </a: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11</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383616333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2</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0200"/>
            <a:ext cx="8305800" cy="4343400"/>
          </a:xfrm>
        </p:spPr>
        <p:txBody>
          <a:bodyPr/>
          <a:lstStyle/>
          <a:p>
            <a:pPr marL="0" indent="0">
              <a:buNone/>
            </a:pPr>
            <a:r>
              <a:rPr lang="en-US" sz="2000" b="1" dirty="0">
                <a:solidFill>
                  <a:schemeClr val="bg2"/>
                </a:solidFill>
                <a:effectLst/>
                <a:cs typeface="Calibri" panose="020F0502020204030204" pitchFamily="34" charset="0"/>
              </a:rPr>
              <a:t>Two Vendors</a:t>
            </a:r>
            <a:r>
              <a:rPr lang="en-US" sz="2000" dirty="0">
                <a:solidFill>
                  <a:schemeClr val="bg2"/>
                </a:solidFill>
                <a:effectLst/>
                <a:cs typeface="Calibri" panose="020F0502020204030204" pitchFamily="34" charset="0"/>
              </a:rPr>
              <a:t>: Separate procurement from one vendor for ESInet and NGCS and another vendor for Hosted CPE. </a:t>
            </a:r>
          </a:p>
          <a:p>
            <a:r>
              <a:rPr lang="en-US" sz="2000" b="1" dirty="0">
                <a:solidFill>
                  <a:schemeClr val="bg2"/>
                </a:solidFill>
                <a:effectLst/>
                <a:cs typeface="Calibri" panose="020F0502020204030204" pitchFamily="34" charset="0"/>
              </a:rPr>
              <a:t>Advantages: </a:t>
            </a:r>
          </a:p>
          <a:p>
            <a:pPr lvl="1"/>
            <a:r>
              <a:rPr lang="en-US" sz="2000" dirty="0">
                <a:solidFill>
                  <a:schemeClr val="bg2"/>
                </a:solidFill>
                <a:effectLst/>
                <a:cs typeface="Calibri" panose="020F0502020204030204" pitchFamily="34" charset="0"/>
              </a:rPr>
              <a:t>Separating the ESInet and NGCS vendor selection from the CPE vendor selection process provides for flexibility in choosing a vendor that is the best fit to deliver each of the services.</a:t>
            </a:r>
          </a:p>
          <a:p>
            <a:pPr lvl="1"/>
            <a:r>
              <a:rPr lang="en-US" sz="2000" dirty="0">
                <a:solidFill>
                  <a:schemeClr val="bg2"/>
                </a:solidFill>
                <a:effectLst/>
                <a:cs typeface="Calibri" panose="020F0502020204030204" pitchFamily="34" charset="0"/>
              </a:rPr>
              <a:t>Two vendors are not difficult to manage.</a:t>
            </a: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12</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277194109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2</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0200"/>
            <a:ext cx="8382000" cy="5105400"/>
          </a:xfrm>
        </p:spPr>
        <p:txBody>
          <a:bodyPr/>
          <a:lstStyle/>
          <a:p>
            <a:pPr marL="0" indent="0">
              <a:buNone/>
            </a:pPr>
            <a:r>
              <a:rPr lang="en-US" sz="2000" b="1" dirty="0">
                <a:solidFill>
                  <a:schemeClr val="bg2"/>
                </a:solidFill>
                <a:effectLst/>
                <a:cs typeface="Calibri" panose="020F0502020204030204" pitchFamily="34" charset="0"/>
              </a:rPr>
              <a:t>Two Vendors</a:t>
            </a:r>
            <a:r>
              <a:rPr lang="en-US" sz="2000" dirty="0">
                <a:solidFill>
                  <a:schemeClr val="bg2"/>
                </a:solidFill>
                <a:effectLst/>
                <a:cs typeface="Calibri" panose="020F0502020204030204" pitchFamily="34" charset="0"/>
              </a:rPr>
              <a:t>: Separate procurement from one vendor for ESInet and NGCS and another vendor for Hosted CPE. </a:t>
            </a:r>
          </a:p>
          <a:p>
            <a:r>
              <a:rPr lang="en-US" sz="2000" b="1" dirty="0">
                <a:solidFill>
                  <a:schemeClr val="bg2"/>
                </a:solidFill>
                <a:effectLst/>
                <a:cs typeface="Calibri" panose="020F0502020204030204" pitchFamily="34" charset="0"/>
              </a:rPr>
              <a:t>Disadvantages: </a:t>
            </a:r>
          </a:p>
          <a:p>
            <a:pPr lvl="1"/>
            <a:r>
              <a:rPr lang="en-US" sz="2000" dirty="0">
                <a:solidFill>
                  <a:schemeClr val="bg2"/>
                </a:solidFill>
                <a:effectLst/>
                <a:cs typeface="Calibri" panose="020F0502020204030204" pitchFamily="34" charset="0"/>
              </a:rPr>
              <a:t>Detailed functional requirements must be developed and cross-referenced to reduce risk of gap in service and system functionality. </a:t>
            </a:r>
          </a:p>
          <a:p>
            <a:pPr lvl="1"/>
            <a:r>
              <a:rPr lang="en-US" sz="2000" dirty="0">
                <a:solidFill>
                  <a:schemeClr val="bg2"/>
                </a:solidFill>
                <a:effectLst/>
                <a:cs typeface="Calibri" panose="020F0502020204030204" pitchFamily="34" charset="0"/>
              </a:rPr>
              <a:t>Clear service level objections (SLOs) and/or service level agreements (SLAs) supporting the requirements and gap areas. </a:t>
            </a:r>
          </a:p>
          <a:p>
            <a:pPr lvl="1"/>
            <a:r>
              <a:rPr lang="en-US" sz="2000" dirty="0">
                <a:solidFill>
                  <a:schemeClr val="bg2"/>
                </a:solidFill>
                <a:effectLst/>
                <a:cs typeface="Calibri" panose="020F0502020204030204" pitchFamily="34" charset="0"/>
              </a:rPr>
              <a:t>Adaptability may be an issue for PSAP sites that have already began the transition to NG9-1-1. </a:t>
            </a:r>
          </a:p>
          <a:p>
            <a:endParaRPr lang="en-US" sz="2400" dirty="0">
              <a:solidFill>
                <a:schemeClr val="bg2"/>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13</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242780126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2</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0200"/>
            <a:ext cx="8534400" cy="3268744"/>
          </a:xfrm>
        </p:spPr>
        <p:txBody>
          <a:bodyPr/>
          <a:lstStyle/>
          <a:p>
            <a:pPr marL="0" indent="0">
              <a:buNone/>
            </a:pPr>
            <a:r>
              <a:rPr lang="en-US" sz="2000" b="1" dirty="0">
                <a:solidFill>
                  <a:schemeClr val="bg2"/>
                </a:solidFill>
                <a:effectLst/>
                <a:cs typeface="Calibri" panose="020F0502020204030204" pitchFamily="34" charset="0"/>
              </a:rPr>
              <a:t>Two Vendors</a:t>
            </a:r>
            <a:r>
              <a:rPr lang="en-US" sz="2000" dirty="0">
                <a:solidFill>
                  <a:schemeClr val="bg2"/>
                </a:solidFill>
                <a:effectLst/>
                <a:cs typeface="Calibri" panose="020F0502020204030204" pitchFamily="34" charset="0"/>
              </a:rPr>
              <a:t>: Separate procurement from one vendor for ESInet and NGCS and another vendor for Hosted CPE. </a:t>
            </a:r>
          </a:p>
          <a:p>
            <a:r>
              <a:rPr lang="en-US" sz="2000" b="1" dirty="0">
                <a:solidFill>
                  <a:schemeClr val="bg2"/>
                </a:solidFill>
                <a:effectLst/>
                <a:cs typeface="Calibri" panose="020F0502020204030204" pitchFamily="34" charset="0"/>
              </a:rPr>
              <a:t>Risks: </a:t>
            </a:r>
          </a:p>
          <a:p>
            <a:pPr lvl="1"/>
            <a:r>
              <a:rPr lang="en-US" sz="2000" dirty="0">
                <a:solidFill>
                  <a:schemeClr val="bg2"/>
                </a:solidFill>
                <a:effectLst/>
                <a:cs typeface="Calibri" panose="020F0502020204030204" pitchFamily="34" charset="0"/>
              </a:rPr>
              <a:t>Any change of the vendor(s) that provides the ESInet and NGCS may be complex and disruptive to NG9-1-1 stakeholders on both Ingress and Egress side of the service. </a:t>
            </a:r>
          </a:p>
          <a:p>
            <a:endParaRPr lang="en-US" sz="1400" dirty="0">
              <a:solidFill>
                <a:schemeClr val="bg2"/>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14</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191952165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3</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8056"/>
            <a:ext cx="8534400" cy="4335544"/>
          </a:xfrm>
        </p:spPr>
        <p:txBody>
          <a:bodyPr/>
          <a:lstStyle/>
          <a:p>
            <a:pPr marL="0" indent="0">
              <a:buNone/>
            </a:pPr>
            <a:r>
              <a:rPr lang="en-US" sz="2000" b="1" dirty="0">
                <a:solidFill>
                  <a:schemeClr val="bg2"/>
                </a:solidFill>
                <a:effectLst/>
                <a:cs typeface="Calibri" panose="020F0502020204030204" pitchFamily="34" charset="0"/>
              </a:rPr>
              <a:t>Three Vendors</a:t>
            </a:r>
            <a:r>
              <a:rPr lang="en-US" sz="2000" dirty="0">
                <a:solidFill>
                  <a:schemeClr val="bg2"/>
                </a:solidFill>
                <a:effectLst/>
                <a:cs typeface="Calibri" panose="020F0502020204030204" pitchFamily="34" charset="0"/>
              </a:rPr>
              <a:t>: Separate procurement of CPE, ESInet and NGCS, and GIS services. </a:t>
            </a:r>
          </a:p>
          <a:p>
            <a:r>
              <a:rPr lang="en-US" sz="2000" b="1" dirty="0">
                <a:solidFill>
                  <a:schemeClr val="bg2"/>
                </a:solidFill>
                <a:effectLst/>
                <a:cs typeface="Calibri" panose="020F0502020204030204" pitchFamily="34" charset="0"/>
              </a:rPr>
              <a:t>Advantages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Will allow increased flexibility in choosing the best vendor for each service. </a:t>
            </a:r>
          </a:p>
          <a:p>
            <a:pPr lvl="1"/>
            <a:r>
              <a:rPr lang="en-US" sz="2000" dirty="0">
                <a:solidFill>
                  <a:schemeClr val="bg2"/>
                </a:solidFill>
                <a:effectLst/>
                <a:cs typeface="Calibri" panose="020F0502020204030204" pitchFamily="34" charset="0"/>
              </a:rPr>
              <a:t>There will be an advantage to the consumer in negotiating costs and services among multiple vendors. </a:t>
            </a:r>
          </a:p>
          <a:p>
            <a:r>
              <a:rPr lang="en-US" sz="2000" b="1" dirty="0">
                <a:solidFill>
                  <a:schemeClr val="bg2"/>
                </a:solidFill>
                <a:effectLst/>
                <a:cs typeface="Calibri" panose="020F0502020204030204" pitchFamily="34" charset="0"/>
              </a:rPr>
              <a:t>Disadvantages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Interoperability issues may increase when dealing with multiple vendors. </a:t>
            </a:r>
          </a:p>
          <a:p>
            <a:pPr lvl="1"/>
            <a:r>
              <a:rPr lang="en-US" sz="2000" dirty="0">
                <a:solidFill>
                  <a:schemeClr val="bg2"/>
                </a:solidFill>
                <a:effectLst/>
                <a:cs typeface="Calibri" panose="020F0502020204030204" pitchFamily="34" charset="0"/>
              </a:rPr>
              <a:t>Managing multiple vendors will be more difficult and require expanded expertise and oversight.</a:t>
            </a: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15</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241664330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3</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0200"/>
            <a:ext cx="8534400" cy="3878344"/>
          </a:xfrm>
        </p:spPr>
        <p:txBody>
          <a:bodyPr/>
          <a:lstStyle/>
          <a:p>
            <a:pPr marL="0" indent="0">
              <a:buNone/>
            </a:pPr>
            <a:r>
              <a:rPr lang="en-US" sz="2000" b="1" dirty="0">
                <a:solidFill>
                  <a:schemeClr val="bg2"/>
                </a:solidFill>
                <a:effectLst/>
                <a:cs typeface="Calibri" panose="020F0502020204030204" pitchFamily="34" charset="0"/>
              </a:rPr>
              <a:t>Three Vendors</a:t>
            </a:r>
            <a:r>
              <a:rPr lang="en-US" sz="2000" dirty="0">
                <a:solidFill>
                  <a:schemeClr val="bg2"/>
                </a:solidFill>
                <a:effectLst/>
                <a:cs typeface="Calibri" panose="020F0502020204030204" pitchFamily="34" charset="0"/>
              </a:rPr>
              <a:t>: Separate procurement of CPE, ESInet and NGCS, and GIS services.</a:t>
            </a:r>
          </a:p>
          <a:p>
            <a:r>
              <a:rPr lang="en-US" sz="2000" b="1" dirty="0">
                <a:solidFill>
                  <a:schemeClr val="bg2"/>
                </a:solidFill>
                <a:effectLst/>
                <a:cs typeface="Calibri" panose="020F0502020204030204" pitchFamily="34" charset="0"/>
              </a:rPr>
              <a:t>Risks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Any change of the vendor(s) that provides the ESInet and NGCS may be complex and disruptive to NG9-1-1 stakeholders on both Ingress and Egress side of the service. </a:t>
            </a: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16</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416173199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4</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75673" y="1600200"/>
            <a:ext cx="8534400" cy="5105400"/>
          </a:xfrm>
        </p:spPr>
        <p:txBody>
          <a:bodyPr/>
          <a:lstStyle/>
          <a:p>
            <a:pPr marL="0" indent="0">
              <a:buNone/>
            </a:pPr>
            <a:r>
              <a:rPr lang="en-US" sz="2000" b="1" dirty="0">
                <a:solidFill>
                  <a:schemeClr val="bg2"/>
                </a:solidFill>
                <a:effectLst/>
                <a:cs typeface="Calibri" panose="020F0502020204030204" pitchFamily="34" charset="0"/>
              </a:rPr>
              <a:t>Four Vendors</a:t>
            </a:r>
            <a:r>
              <a:rPr lang="en-US" sz="2000" dirty="0">
                <a:solidFill>
                  <a:schemeClr val="bg2"/>
                </a:solidFill>
                <a:effectLst/>
                <a:cs typeface="Calibri" panose="020F0502020204030204" pitchFamily="34" charset="0"/>
              </a:rPr>
              <a:t>:  Separate procurement of ESInet, NCGS, GIS services, and Hosted CPE.</a:t>
            </a:r>
          </a:p>
          <a:p>
            <a:r>
              <a:rPr lang="en-US" sz="2000" b="1" dirty="0">
                <a:solidFill>
                  <a:schemeClr val="bg2"/>
                </a:solidFill>
                <a:effectLst/>
                <a:cs typeface="Calibri" panose="020F0502020204030204" pitchFamily="34" charset="0"/>
              </a:rPr>
              <a:t>Advantages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The most flexibility for PSAP sites who are at different stages   NG9-1-1 deployment.</a:t>
            </a:r>
          </a:p>
          <a:p>
            <a:r>
              <a:rPr lang="en-US" sz="2000" b="1" dirty="0">
                <a:solidFill>
                  <a:schemeClr val="bg2"/>
                </a:solidFill>
                <a:effectLst/>
                <a:cs typeface="Calibri" panose="020F0502020204030204" pitchFamily="34" charset="0"/>
              </a:rPr>
              <a:t>Disadvantages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With multiple systems and expansive components, there will be few vendors able to integrate said systems and components into a single cohesive solution.</a:t>
            </a:r>
          </a:p>
          <a:p>
            <a:r>
              <a:rPr lang="en-US" sz="2000" b="1" dirty="0">
                <a:solidFill>
                  <a:schemeClr val="bg2"/>
                </a:solidFill>
                <a:effectLst/>
                <a:cs typeface="Calibri" panose="020F0502020204030204" pitchFamily="34" charset="0"/>
              </a:rPr>
              <a:t>Risks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Long term management of four independent vendors will be difficult, requiring expanded expertise and oversight.</a:t>
            </a:r>
          </a:p>
          <a:p>
            <a:endParaRPr lang="en-US" sz="2400" dirty="0">
              <a:solidFill>
                <a:schemeClr val="bg2"/>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17</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1049629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5</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0200"/>
            <a:ext cx="8534400" cy="5105400"/>
          </a:xfrm>
        </p:spPr>
        <p:txBody>
          <a:bodyPr/>
          <a:lstStyle/>
          <a:p>
            <a:pPr marL="0" indent="0">
              <a:buNone/>
            </a:pPr>
            <a:r>
              <a:rPr lang="en-US" sz="2000" b="1" dirty="0">
                <a:solidFill>
                  <a:schemeClr val="bg2"/>
                </a:solidFill>
                <a:effectLst/>
                <a:cs typeface="Calibri" panose="020F0502020204030204" pitchFamily="34" charset="0"/>
              </a:rPr>
              <a:t>Existing Provider and Network</a:t>
            </a:r>
            <a:r>
              <a:rPr lang="en-US" sz="2000" dirty="0">
                <a:solidFill>
                  <a:schemeClr val="bg2"/>
                </a:solidFill>
                <a:effectLst/>
                <a:cs typeface="Calibri" panose="020F0502020204030204" pitchFamily="34" charset="0"/>
              </a:rPr>
              <a:t>: Leverage the existing 9-1-1 Service Provider and network.</a:t>
            </a:r>
          </a:p>
          <a:p>
            <a:r>
              <a:rPr lang="en-US" sz="2000" b="1" dirty="0">
                <a:solidFill>
                  <a:schemeClr val="bg2"/>
                </a:solidFill>
                <a:effectLst/>
                <a:cs typeface="Calibri" panose="020F0502020204030204" pitchFamily="34" charset="0"/>
              </a:rPr>
              <a:t>Advantages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The intimate knowledge of the existing network, equipment and locations will allow an expedited implementation.</a:t>
            </a:r>
          </a:p>
          <a:p>
            <a:pPr lvl="1"/>
            <a:r>
              <a:rPr lang="en-US" sz="2000" dirty="0">
                <a:solidFill>
                  <a:schemeClr val="bg2"/>
                </a:solidFill>
                <a:effectLst/>
                <a:cs typeface="Calibri" panose="020F0502020204030204" pitchFamily="34" charset="0"/>
              </a:rPr>
              <a:t>Utilizing local resources allows for scheduling flexibility and not competing with deployment schedules of other 9-1-1 Service Providers.  </a:t>
            </a:r>
          </a:p>
          <a:p>
            <a:r>
              <a:rPr lang="en-US" sz="2000" b="1" dirty="0">
                <a:solidFill>
                  <a:schemeClr val="bg2"/>
                </a:solidFill>
                <a:effectLst/>
                <a:cs typeface="Calibri" panose="020F0502020204030204" pitchFamily="34" charset="0"/>
              </a:rPr>
              <a:t>Disadvantages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A sole source acquisition will require detailed requirements to be defined just as a competitive procurement process, which may be resisted by the existing vendor and stakeholders.</a:t>
            </a:r>
          </a:p>
          <a:p>
            <a:endParaRPr lang="en-US" sz="2400" dirty="0">
              <a:solidFill>
                <a:schemeClr val="bg2"/>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18</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27305753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5</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0200"/>
            <a:ext cx="8534400" cy="5105400"/>
          </a:xfrm>
        </p:spPr>
        <p:txBody>
          <a:bodyPr/>
          <a:lstStyle/>
          <a:p>
            <a:r>
              <a:rPr lang="en-US" sz="2000" b="1" dirty="0">
                <a:solidFill>
                  <a:schemeClr val="bg2"/>
                </a:solidFill>
                <a:effectLst/>
                <a:cs typeface="Calibri" panose="020F0502020204030204" pitchFamily="34" charset="0"/>
              </a:rPr>
              <a:t>Risks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May be limitations in the knowledge-base and experience of existing vendor deployment and support staff. </a:t>
            </a:r>
          </a:p>
          <a:p>
            <a:pPr lvl="1"/>
            <a:r>
              <a:rPr lang="en-US" sz="2000" dirty="0">
                <a:solidFill>
                  <a:schemeClr val="bg2"/>
                </a:solidFill>
                <a:effectLst/>
                <a:cs typeface="Calibri" panose="020F0502020204030204" pitchFamily="34" charset="0"/>
              </a:rPr>
              <a:t>The cost and time to bring these resources up to date may impact anticipated expedited deployment.  </a:t>
            </a:r>
          </a:p>
          <a:p>
            <a:endParaRPr lang="en-US" sz="1400" dirty="0">
              <a:solidFill>
                <a:schemeClr val="bg2"/>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19</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235594116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2D89-3369-4C9B-B149-06B36E63BB66}"/>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61FBFA57-7614-4B51-80DC-3BE941A0517D}"/>
              </a:ext>
            </a:extLst>
          </p:cNvPr>
          <p:cNvSpPr>
            <a:spLocks noGrp="1"/>
          </p:cNvSpPr>
          <p:nvPr>
            <p:ph idx="1"/>
          </p:nvPr>
        </p:nvSpPr>
        <p:spPr>
          <a:xfrm>
            <a:off x="685800" y="1828800"/>
            <a:ext cx="7772400" cy="4114800"/>
          </a:xfrm>
        </p:spPr>
        <p:txBody>
          <a:bodyPr/>
          <a:lstStyle/>
          <a:p>
            <a:r>
              <a:rPr lang="en-US" dirty="0">
                <a:solidFill>
                  <a:schemeClr val="bg2"/>
                </a:solidFill>
                <a:effectLst/>
              </a:rPr>
              <a:t>Federal Engineering</a:t>
            </a:r>
          </a:p>
          <a:p>
            <a:pPr lvl="1"/>
            <a:r>
              <a:rPr lang="en-US" dirty="0">
                <a:solidFill>
                  <a:schemeClr val="bg2"/>
                </a:solidFill>
                <a:effectLst/>
              </a:rPr>
              <a:t>John Murray - Executive Vice President </a:t>
            </a:r>
            <a:r>
              <a:rPr lang="en-US">
                <a:solidFill>
                  <a:schemeClr val="bg2"/>
                </a:solidFill>
                <a:effectLst/>
              </a:rPr>
              <a:t>&amp; COO</a:t>
            </a:r>
            <a:endParaRPr lang="en-US" dirty="0">
              <a:solidFill>
                <a:schemeClr val="bg2"/>
              </a:solidFill>
              <a:effectLst/>
            </a:endParaRPr>
          </a:p>
          <a:p>
            <a:pPr lvl="1"/>
            <a:r>
              <a:rPr lang="en-US" dirty="0">
                <a:solidFill>
                  <a:schemeClr val="bg2"/>
                </a:solidFill>
                <a:effectLst/>
              </a:rPr>
              <a:t>Eric Parry, ENP - Program Manager</a:t>
            </a:r>
          </a:p>
        </p:txBody>
      </p:sp>
      <p:sp>
        <p:nvSpPr>
          <p:cNvPr id="4" name="Slide Number Placeholder 3">
            <a:extLst>
              <a:ext uri="{FF2B5EF4-FFF2-40B4-BE49-F238E27FC236}">
                <a16:creationId xmlns:a16="http://schemas.microsoft.com/office/drawing/2014/main" id="{B5C7CBB3-FEFC-4C7F-AD4C-AB1A3775406C}"/>
              </a:ext>
            </a:extLst>
          </p:cNvPr>
          <p:cNvSpPr>
            <a:spLocks noGrp="1"/>
          </p:cNvSpPr>
          <p:nvPr>
            <p:ph type="sldNum" sz="quarter" idx="11"/>
          </p:nvPr>
        </p:nvSpPr>
        <p:spPr/>
        <p:txBody>
          <a:bodyPr/>
          <a:lstStyle/>
          <a:p>
            <a:pPr>
              <a:defRPr/>
            </a:pPr>
            <a:fld id="{A1190265-99A9-4C69-A75A-72FAA9245A4E}" type="slidenum">
              <a:rPr lang="en-US" smtClean="0"/>
              <a:pPr>
                <a:defRPr/>
              </a:pPr>
              <a:t>2</a:t>
            </a:fld>
            <a:endParaRPr lang="en-US" dirty="0"/>
          </a:p>
        </p:txBody>
      </p:sp>
      <p:pic>
        <p:nvPicPr>
          <p:cNvPr id="7" name="Picture 6" descr="Image result">
            <a:extLst>
              <a:ext uri="{FF2B5EF4-FFF2-40B4-BE49-F238E27FC236}">
                <a16:creationId xmlns:a16="http://schemas.microsoft.com/office/drawing/2014/main" id="{CF6FE99D-E4BA-4DB6-851F-B5A78014E37A}"/>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60951293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6</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0200"/>
            <a:ext cx="7924800" cy="3725944"/>
          </a:xfrm>
        </p:spPr>
        <p:txBody>
          <a:bodyPr/>
          <a:lstStyle/>
          <a:p>
            <a:pPr marL="0" indent="0">
              <a:buNone/>
            </a:pPr>
            <a:r>
              <a:rPr lang="en-US" sz="2000" b="1" dirty="0">
                <a:solidFill>
                  <a:schemeClr val="bg2"/>
                </a:solidFill>
                <a:effectLst/>
                <a:cs typeface="Calibri" panose="020F0502020204030204" pitchFamily="34" charset="0"/>
              </a:rPr>
              <a:t>Regional Procurement of Variant Solutions</a:t>
            </a:r>
            <a:r>
              <a:rPr lang="en-US" sz="2000" dirty="0">
                <a:solidFill>
                  <a:schemeClr val="bg2"/>
                </a:solidFill>
                <a:effectLst/>
                <a:cs typeface="Calibri" panose="020F0502020204030204" pitchFamily="34" charset="0"/>
              </a:rPr>
              <a:t>: PSAP sites could be divided into distinct regions. This consideration allows for an introduction of procurement variant to all the options listed in relation to CPE vendor selection. This option lends itself to selecting a vendor(s) that offer a Hosted CPE deployment.  </a:t>
            </a:r>
          </a:p>
          <a:p>
            <a:pPr marL="0" indent="0">
              <a:buNone/>
            </a:pPr>
            <a:r>
              <a:rPr lang="en-US" sz="2000" dirty="0">
                <a:solidFill>
                  <a:schemeClr val="bg2"/>
                </a:solidFill>
                <a:effectLst/>
                <a:cs typeface="Calibri" panose="020F0502020204030204" pitchFamily="34" charset="0"/>
              </a:rPr>
              <a:t>This PSAP Regionalization concept should be explored prior to making procurement strategy and deployment decisions.</a:t>
            </a: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20</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178300947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4BA55-06AD-46FB-8051-0B8ECDBC4C08}"/>
              </a:ext>
            </a:extLst>
          </p:cNvPr>
          <p:cNvSpPr>
            <a:spLocks noGrp="1"/>
          </p:cNvSpPr>
          <p:nvPr>
            <p:ph idx="1"/>
          </p:nvPr>
        </p:nvSpPr>
        <p:spPr>
          <a:xfrm>
            <a:off x="457200" y="1638300"/>
            <a:ext cx="7772400" cy="4343400"/>
          </a:xfrm>
        </p:spPr>
        <p:txBody>
          <a:bodyPr/>
          <a:lstStyle/>
          <a:p>
            <a:r>
              <a:rPr lang="en-US" sz="2000" b="1" dirty="0">
                <a:solidFill>
                  <a:schemeClr val="bg2"/>
                </a:solidFill>
                <a:effectLst/>
                <a:cs typeface="Calibri" panose="020F0502020204030204" pitchFamily="34" charset="0"/>
              </a:rPr>
              <a:t>Advantages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A regional approach should create cost efficiencies.</a:t>
            </a:r>
          </a:p>
          <a:p>
            <a:pPr lvl="1"/>
            <a:r>
              <a:rPr lang="en-US" sz="2000" dirty="0">
                <a:solidFill>
                  <a:schemeClr val="bg2"/>
                </a:solidFill>
                <a:effectLst/>
                <a:cs typeface="Calibri" panose="020F0502020204030204" pitchFamily="34" charset="0"/>
              </a:rPr>
              <a:t>Improved scalability.</a:t>
            </a:r>
          </a:p>
          <a:p>
            <a:pPr lvl="1"/>
            <a:r>
              <a:rPr lang="en-US" sz="2000" dirty="0">
                <a:solidFill>
                  <a:schemeClr val="bg2"/>
                </a:solidFill>
                <a:effectLst/>
                <a:cs typeface="Calibri" panose="020F0502020204030204" pitchFamily="34" charset="0"/>
              </a:rPr>
              <a:t>Enhanced security.</a:t>
            </a:r>
          </a:p>
          <a:p>
            <a:pPr lvl="1"/>
            <a:r>
              <a:rPr lang="en-US" sz="2000" dirty="0">
                <a:solidFill>
                  <a:schemeClr val="bg2"/>
                </a:solidFill>
                <a:effectLst/>
                <a:cs typeface="Calibri" panose="020F0502020204030204" pitchFamily="34" charset="0"/>
              </a:rPr>
              <a:t>Provide for easier maintenance that is administered on a regional level. </a:t>
            </a:r>
          </a:p>
          <a:p>
            <a:pPr lvl="1"/>
            <a:r>
              <a:rPr lang="en-US" sz="2000" dirty="0">
                <a:solidFill>
                  <a:schemeClr val="bg2"/>
                </a:solidFill>
                <a:effectLst/>
                <a:cs typeface="Calibri" panose="020F0502020204030204" pitchFamily="34" charset="0"/>
              </a:rPr>
              <a:t>Provide for additional disaster recovery options and capabilities. </a:t>
            </a:r>
          </a:p>
          <a:p>
            <a:pPr lvl="1"/>
            <a:r>
              <a:rPr lang="en-US" sz="2000" dirty="0">
                <a:solidFill>
                  <a:schemeClr val="bg2"/>
                </a:solidFill>
                <a:effectLst/>
                <a:cs typeface="Calibri" panose="020F0502020204030204" pitchFamily="34" charset="0"/>
              </a:rPr>
              <a:t>Standardized policies and procedures for call taking that are relevant to the region. </a:t>
            </a:r>
          </a:p>
        </p:txBody>
      </p:sp>
      <p:sp>
        <p:nvSpPr>
          <p:cNvPr id="4" name="Slide Number Placeholder 3">
            <a:extLst>
              <a:ext uri="{FF2B5EF4-FFF2-40B4-BE49-F238E27FC236}">
                <a16:creationId xmlns:a16="http://schemas.microsoft.com/office/drawing/2014/main" id="{75025542-4418-4C36-A22C-DD8AE6BF14B9}"/>
              </a:ext>
            </a:extLst>
          </p:cNvPr>
          <p:cNvSpPr>
            <a:spLocks noGrp="1"/>
          </p:cNvSpPr>
          <p:nvPr>
            <p:ph type="sldNum" sz="quarter" idx="11"/>
          </p:nvPr>
        </p:nvSpPr>
        <p:spPr/>
        <p:txBody>
          <a:bodyPr/>
          <a:lstStyle/>
          <a:p>
            <a:pPr>
              <a:defRPr/>
            </a:pPr>
            <a:fld id="{A1190265-99A9-4C69-A75A-72FAA9245A4E}" type="slidenum">
              <a:rPr lang="en-US" smtClean="0"/>
              <a:pPr>
                <a:defRPr/>
              </a:pPr>
              <a:t>21</a:t>
            </a:fld>
            <a:endParaRPr lang="en-US" dirty="0"/>
          </a:p>
        </p:txBody>
      </p:sp>
      <p:sp>
        <p:nvSpPr>
          <p:cNvPr id="5" name="Title 1">
            <a:extLst>
              <a:ext uri="{FF2B5EF4-FFF2-40B4-BE49-F238E27FC236}">
                <a16:creationId xmlns:a16="http://schemas.microsoft.com/office/drawing/2014/main" id="{2EAD227E-1392-4681-8BE5-D6A9C4008A71}"/>
              </a:ext>
            </a:extLst>
          </p:cNvPr>
          <p:cNvSpPr>
            <a:spLocks noGrp="1"/>
          </p:cNvSpPr>
          <p:nvPr>
            <p:ph type="title"/>
          </p:nvPr>
        </p:nvSpPr>
        <p:spPr>
          <a:xfrm>
            <a:off x="457200" y="304800"/>
            <a:ext cx="7315200" cy="1143000"/>
          </a:xfrm>
        </p:spPr>
        <p:txBody>
          <a:bodyPr/>
          <a:lstStyle/>
          <a:p>
            <a:r>
              <a:rPr lang="en-US" dirty="0"/>
              <a:t>ESInet Options – Option 6</a:t>
            </a:r>
          </a:p>
        </p:txBody>
      </p:sp>
    </p:spTree>
    <p:extLst>
      <p:ext uri="{BB962C8B-B14F-4D97-AF65-F5344CB8AC3E}">
        <p14:creationId xmlns:p14="http://schemas.microsoft.com/office/powerpoint/2010/main" val="358352737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FC655F-DE37-49E5-A85E-C543A4A41C01}"/>
              </a:ext>
            </a:extLst>
          </p:cNvPr>
          <p:cNvSpPr>
            <a:spLocks noGrp="1"/>
          </p:cNvSpPr>
          <p:nvPr>
            <p:ph type="sldNum" sz="quarter" idx="11"/>
          </p:nvPr>
        </p:nvSpPr>
        <p:spPr/>
        <p:txBody>
          <a:bodyPr/>
          <a:lstStyle/>
          <a:p>
            <a:pPr>
              <a:defRPr/>
            </a:pPr>
            <a:fld id="{A1190265-99A9-4C69-A75A-72FAA9245A4E}" type="slidenum">
              <a:rPr lang="en-US" smtClean="0"/>
              <a:pPr>
                <a:defRPr/>
              </a:pPr>
              <a:t>22</a:t>
            </a:fld>
            <a:endParaRPr lang="en-US" dirty="0"/>
          </a:p>
        </p:txBody>
      </p:sp>
      <p:sp>
        <p:nvSpPr>
          <p:cNvPr id="5" name="Content Placeholder 2">
            <a:extLst>
              <a:ext uri="{FF2B5EF4-FFF2-40B4-BE49-F238E27FC236}">
                <a16:creationId xmlns:a16="http://schemas.microsoft.com/office/drawing/2014/main" id="{8A02AAAD-0997-4FC5-BC56-8F276134B413}"/>
              </a:ext>
            </a:extLst>
          </p:cNvPr>
          <p:cNvSpPr>
            <a:spLocks noGrp="1"/>
          </p:cNvSpPr>
          <p:nvPr>
            <p:ph idx="1"/>
          </p:nvPr>
        </p:nvSpPr>
        <p:spPr>
          <a:xfrm>
            <a:off x="457200" y="1600200"/>
            <a:ext cx="7772400" cy="3429000"/>
          </a:xfrm>
        </p:spPr>
        <p:txBody>
          <a:bodyPr/>
          <a:lstStyle/>
          <a:p>
            <a:r>
              <a:rPr lang="en-US" sz="2000" b="1" dirty="0">
                <a:solidFill>
                  <a:schemeClr val="bg2"/>
                </a:solidFill>
                <a:effectLst/>
                <a:cs typeface="Calibri" panose="020F0502020204030204" pitchFamily="34" charset="0"/>
              </a:rPr>
              <a:t>Disadvantages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May be difficult to gain consensus from all the PSAPs within the region due to perceived loss of control.</a:t>
            </a:r>
          </a:p>
          <a:p>
            <a:r>
              <a:rPr lang="en-US" sz="2000" b="1" dirty="0">
                <a:solidFill>
                  <a:schemeClr val="bg2"/>
                </a:solidFill>
                <a:effectLst/>
                <a:cs typeface="Calibri" panose="020F0502020204030204" pitchFamily="34" charset="0"/>
              </a:rPr>
              <a:t>Risks</a:t>
            </a:r>
            <a:r>
              <a:rPr lang="en-US" sz="2000" dirty="0">
                <a:solidFill>
                  <a:schemeClr val="bg2"/>
                </a:solidFill>
                <a:effectLst/>
                <a:cs typeface="Calibri" panose="020F0502020204030204" pitchFamily="34" charset="0"/>
              </a:rPr>
              <a:t>:  </a:t>
            </a:r>
          </a:p>
          <a:p>
            <a:pPr lvl="1"/>
            <a:r>
              <a:rPr lang="en-US" sz="2000" dirty="0">
                <a:solidFill>
                  <a:schemeClr val="bg2"/>
                </a:solidFill>
                <a:effectLst/>
                <a:cs typeface="Calibri" panose="020F0502020204030204" pitchFamily="34" charset="0"/>
              </a:rPr>
              <a:t>Loss of a Host site may result in a region’s isolation if not configured, maintained and diligent focus on adherence to policy and procedures. </a:t>
            </a:r>
          </a:p>
        </p:txBody>
      </p:sp>
      <p:sp>
        <p:nvSpPr>
          <p:cNvPr id="6" name="Slide Number Placeholder 3">
            <a:extLst>
              <a:ext uri="{FF2B5EF4-FFF2-40B4-BE49-F238E27FC236}">
                <a16:creationId xmlns:a16="http://schemas.microsoft.com/office/drawing/2014/main" id="{C7E46FC7-7DA0-4B95-BB26-2B54F6EC1C0A}"/>
              </a:ext>
            </a:extLst>
          </p:cNvPr>
          <p:cNvSpPr txBox="1">
            <a:spLocks/>
          </p:cNvSpPr>
          <p:nvPr/>
        </p:nvSpPr>
        <p:spPr bwMode="auto">
          <a:xfrm>
            <a:off x="6096000" y="6172200"/>
            <a:ext cx="1143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0"/>
              </a:spcBef>
              <a:spcAft>
                <a:spcPct val="0"/>
              </a:spcAft>
              <a:defRPr sz="1400" b="0" kern="1200">
                <a:solidFill>
                  <a:schemeClr val="tx1"/>
                </a:solidFill>
                <a:latin typeface="+mn-lt"/>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a:defRPr/>
            </a:pPr>
            <a:fld id="{A1190265-99A9-4C69-A75A-72FAA9245A4E}" type="slidenum">
              <a:rPr lang="en-US" smtClean="0"/>
              <a:pPr>
                <a:defRPr/>
              </a:pPr>
              <a:t>22</a:t>
            </a:fld>
            <a:endParaRPr lang="en-US" dirty="0"/>
          </a:p>
        </p:txBody>
      </p:sp>
      <p:sp>
        <p:nvSpPr>
          <p:cNvPr id="7" name="Title 1">
            <a:extLst>
              <a:ext uri="{FF2B5EF4-FFF2-40B4-BE49-F238E27FC236}">
                <a16:creationId xmlns:a16="http://schemas.microsoft.com/office/drawing/2014/main" id="{03A73542-1A8F-41C6-AD09-0367EE12EDB0}"/>
              </a:ext>
            </a:extLst>
          </p:cNvPr>
          <p:cNvSpPr>
            <a:spLocks noGrp="1"/>
          </p:cNvSpPr>
          <p:nvPr>
            <p:ph type="title"/>
          </p:nvPr>
        </p:nvSpPr>
        <p:spPr>
          <a:xfrm>
            <a:off x="457200" y="304800"/>
            <a:ext cx="7315200" cy="1143000"/>
          </a:xfrm>
        </p:spPr>
        <p:txBody>
          <a:bodyPr/>
          <a:lstStyle/>
          <a:p>
            <a:r>
              <a:rPr lang="en-US" dirty="0"/>
              <a:t>ESInet Options – Option 6</a:t>
            </a:r>
          </a:p>
        </p:txBody>
      </p:sp>
    </p:spTree>
    <p:extLst>
      <p:ext uri="{BB962C8B-B14F-4D97-AF65-F5344CB8AC3E}">
        <p14:creationId xmlns:p14="http://schemas.microsoft.com/office/powerpoint/2010/main" val="100262364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855B-EFD0-4292-B01E-2BE7B6630A3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332C865-CBB1-43AF-944A-E362C2B71E0F}"/>
              </a:ext>
            </a:extLst>
          </p:cNvPr>
          <p:cNvSpPr>
            <a:spLocks noGrp="1"/>
          </p:cNvSpPr>
          <p:nvPr>
            <p:ph idx="1"/>
          </p:nvPr>
        </p:nvSpPr>
        <p:spPr>
          <a:xfrm>
            <a:off x="914400" y="1905000"/>
            <a:ext cx="7772400" cy="3276600"/>
          </a:xfrm>
        </p:spPr>
        <p:txBody>
          <a:bodyPr/>
          <a:lstStyle/>
          <a:p>
            <a:r>
              <a:rPr lang="en-US" dirty="0">
                <a:solidFill>
                  <a:schemeClr val="bg2"/>
                </a:solidFill>
                <a:effectLst/>
              </a:rPr>
              <a:t>Montana 9-1-1 Advisory Council</a:t>
            </a:r>
          </a:p>
          <a:p>
            <a:pPr lvl="1"/>
            <a:r>
              <a:rPr lang="en-US" sz="2000" dirty="0">
                <a:solidFill>
                  <a:schemeClr val="bg2"/>
                </a:solidFill>
                <a:effectLst/>
              </a:rPr>
              <a:t>Review options</a:t>
            </a:r>
          </a:p>
          <a:p>
            <a:pPr lvl="1"/>
            <a:r>
              <a:rPr lang="en-US" sz="2000" dirty="0">
                <a:solidFill>
                  <a:schemeClr val="bg2"/>
                </a:solidFill>
                <a:effectLst/>
              </a:rPr>
              <a:t>Develop recommendations</a:t>
            </a:r>
          </a:p>
          <a:p>
            <a:pPr lvl="1"/>
            <a:r>
              <a:rPr lang="en-US" sz="2000" dirty="0">
                <a:solidFill>
                  <a:schemeClr val="bg2"/>
                </a:solidFill>
                <a:effectLst/>
              </a:rPr>
              <a:t>Continue with PSAP NG centric upgrades</a:t>
            </a:r>
          </a:p>
          <a:p>
            <a:pPr lvl="1"/>
            <a:r>
              <a:rPr lang="en-US" sz="2000" dirty="0">
                <a:solidFill>
                  <a:schemeClr val="bg2"/>
                </a:solidFill>
                <a:effectLst/>
              </a:rPr>
              <a:t>Develop a long-range implementation plan that includes the Tribal PSAPs</a:t>
            </a:r>
          </a:p>
          <a:p>
            <a:pPr lvl="1"/>
            <a:r>
              <a:rPr lang="en-US" sz="2000" dirty="0">
                <a:solidFill>
                  <a:schemeClr val="bg2"/>
                </a:solidFill>
                <a:effectLst/>
              </a:rPr>
              <a:t>Provide advice &amp; leadership on ESInet procurement</a:t>
            </a:r>
          </a:p>
        </p:txBody>
      </p:sp>
      <p:sp>
        <p:nvSpPr>
          <p:cNvPr id="4" name="Slide Number Placeholder 3">
            <a:extLst>
              <a:ext uri="{FF2B5EF4-FFF2-40B4-BE49-F238E27FC236}">
                <a16:creationId xmlns:a16="http://schemas.microsoft.com/office/drawing/2014/main" id="{6FDD731E-DF16-4474-9944-166DA0E01E94}"/>
              </a:ext>
            </a:extLst>
          </p:cNvPr>
          <p:cNvSpPr>
            <a:spLocks noGrp="1"/>
          </p:cNvSpPr>
          <p:nvPr>
            <p:ph type="sldNum" sz="quarter" idx="11"/>
          </p:nvPr>
        </p:nvSpPr>
        <p:spPr/>
        <p:txBody>
          <a:bodyPr/>
          <a:lstStyle/>
          <a:p>
            <a:pPr>
              <a:defRPr/>
            </a:pPr>
            <a:fld id="{A1190265-99A9-4C69-A75A-72FAA9245A4E}" type="slidenum">
              <a:rPr lang="en-US" smtClean="0"/>
              <a:pPr>
                <a:defRPr/>
              </a:pPr>
              <a:t>23</a:t>
            </a:fld>
            <a:endParaRPr lang="en-US" dirty="0"/>
          </a:p>
        </p:txBody>
      </p:sp>
      <p:pic>
        <p:nvPicPr>
          <p:cNvPr id="7" name="Picture 6" descr="Image result">
            <a:extLst>
              <a:ext uri="{FF2B5EF4-FFF2-40B4-BE49-F238E27FC236}">
                <a16:creationId xmlns:a16="http://schemas.microsoft.com/office/drawing/2014/main" id="{1696F06D-3A63-4775-8FF9-23792F5F879E}"/>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73000262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855B-EFD0-4292-B01E-2BE7B6630A3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332C865-CBB1-43AF-944A-E362C2B71E0F}"/>
              </a:ext>
            </a:extLst>
          </p:cNvPr>
          <p:cNvSpPr>
            <a:spLocks noGrp="1"/>
          </p:cNvSpPr>
          <p:nvPr>
            <p:ph idx="1"/>
          </p:nvPr>
        </p:nvSpPr>
        <p:spPr>
          <a:xfrm>
            <a:off x="990600" y="1981200"/>
            <a:ext cx="7772400" cy="3581400"/>
          </a:xfrm>
        </p:spPr>
        <p:txBody>
          <a:bodyPr/>
          <a:lstStyle/>
          <a:p>
            <a:r>
              <a:rPr lang="en-US" dirty="0">
                <a:solidFill>
                  <a:schemeClr val="bg2"/>
                </a:solidFill>
                <a:effectLst/>
              </a:rPr>
              <a:t>9-1-1 Advisory Council Planning Sessions</a:t>
            </a:r>
          </a:p>
          <a:p>
            <a:pPr lvl="1"/>
            <a:r>
              <a:rPr lang="en-US" sz="2000" dirty="0">
                <a:solidFill>
                  <a:schemeClr val="bg2"/>
                </a:solidFill>
                <a:effectLst/>
              </a:rPr>
              <a:t>Federal Engineering engaged to assist Advisory Council in formalizing Statewide 9-1-1 Plan</a:t>
            </a:r>
          </a:p>
          <a:p>
            <a:pPr lvl="1"/>
            <a:r>
              <a:rPr lang="en-US" sz="2000" dirty="0">
                <a:solidFill>
                  <a:schemeClr val="bg2"/>
                </a:solidFill>
                <a:effectLst/>
              </a:rPr>
              <a:t>Quarterly sessions (September, December 2019 &amp; March 2020)</a:t>
            </a:r>
          </a:p>
          <a:p>
            <a:pPr lvl="1"/>
            <a:r>
              <a:rPr lang="en-US" sz="2000" dirty="0">
                <a:solidFill>
                  <a:schemeClr val="bg2"/>
                </a:solidFill>
                <a:effectLst/>
              </a:rPr>
              <a:t>Goal: Statewide 9-1-1 Plan approval and adoption March 2020</a:t>
            </a:r>
          </a:p>
        </p:txBody>
      </p:sp>
      <p:sp>
        <p:nvSpPr>
          <p:cNvPr id="4" name="Slide Number Placeholder 3">
            <a:extLst>
              <a:ext uri="{FF2B5EF4-FFF2-40B4-BE49-F238E27FC236}">
                <a16:creationId xmlns:a16="http://schemas.microsoft.com/office/drawing/2014/main" id="{6FDD731E-DF16-4474-9944-166DA0E01E94}"/>
              </a:ext>
            </a:extLst>
          </p:cNvPr>
          <p:cNvSpPr>
            <a:spLocks noGrp="1"/>
          </p:cNvSpPr>
          <p:nvPr>
            <p:ph type="sldNum" sz="quarter" idx="11"/>
          </p:nvPr>
        </p:nvSpPr>
        <p:spPr/>
        <p:txBody>
          <a:bodyPr/>
          <a:lstStyle/>
          <a:p>
            <a:pPr>
              <a:defRPr/>
            </a:pPr>
            <a:fld id="{A1190265-99A9-4C69-A75A-72FAA9245A4E}" type="slidenum">
              <a:rPr lang="en-US" smtClean="0"/>
              <a:pPr>
                <a:defRPr/>
              </a:pPr>
              <a:t>24</a:t>
            </a:fld>
            <a:endParaRPr lang="en-US" dirty="0"/>
          </a:p>
        </p:txBody>
      </p:sp>
      <p:pic>
        <p:nvPicPr>
          <p:cNvPr id="7" name="Picture 6" descr="Image result">
            <a:extLst>
              <a:ext uri="{FF2B5EF4-FFF2-40B4-BE49-F238E27FC236}">
                <a16:creationId xmlns:a16="http://schemas.microsoft.com/office/drawing/2014/main" id="{1696F06D-3A63-4775-8FF9-23792F5F879E}"/>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92380305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855B-EFD0-4292-B01E-2BE7B6630A3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332C865-CBB1-43AF-944A-E362C2B71E0F}"/>
              </a:ext>
            </a:extLst>
          </p:cNvPr>
          <p:cNvSpPr>
            <a:spLocks noGrp="1"/>
          </p:cNvSpPr>
          <p:nvPr>
            <p:ph idx="1"/>
          </p:nvPr>
        </p:nvSpPr>
        <p:spPr>
          <a:xfrm>
            <a:off x="838200" y="1981200"/>
            <a:ext cx="7772400" cy="3276600"/>
          </a:xfrm>
        </p:spPr>
        <p:txBody>
          <a:bodyPr/>
          <a:lstStyle/>
          <a:p>
            <a:r>
              <a:rPr lang="en-US" dirty="0">
                <a:solidFill>
                  <a:schemeClr val="bg2"/>
                </a:solidFill>
                <a:effectLst/>
              </a:rPr>
              <a:t>PSAP/Stakeholder Outreach</a:t>
            </a:r>
          </a:p>
          <a:p>
            <a:pPr lvl="1"/>
            <a:r>
              <a:rPr lang="en-US" sz="2000" dirty="0">
                <a:solidFill>
                  <a:schemeClr val="bg2"/>
                </a:solidFill>
                <a:effectLst/>
              </a:rPr>
              <a:t>Socialize Statewide 9-1-1 Plan with the State of Montana PSAP community</a:t>
            </a:r>
          </a:p>
          <a:p>
            <a:pPr lvl="1"/>
            <a:r>
              <a:rPr lang="en-US" sz="2000" dirty="0">
                <a:solidFill>
                  <a:schemeClr val="bg2"/>
                </a:solidFill>
                <a:effectLst/>
              </a:rPr>
              <a:t>Review High-Level PSAP Needs Assessments with each PSAP</a:t>
            </a:r>
          </a:p>
          <a:p>
            <a:pPr lvl="1"/>
            <a:r>
              <a:rPr lang="en-US" sz="2000" dirty="0">
                <a:solidFill>
                  <a:schemeClr val="bg2"/>
                </a:solidFill>
                <a:effectLst/>
              </a:rPr>
              <a:t>Conduct through Town Hall meetings </a:t>
            </a:r>
          </a:p>
        </p:txBody>
      </p:sp>
      <p:sp>
        <p:nvSpPr>
          <p:cNvPr id="4" name="Slide Number Placeholder 3">
            <a:extLst>
              <a:ext uri="{FF2B5EF4-FFF2-40B4-BE49-F238E27FC236}">
                <a16:creationId xmlns:a16="http://schemas.microsoft.com/office/drawing/2014/main" id="{6FDD731E-DF16-4474-9944-166DA0E01E94}"/>
              </a:ext>
            </a:extLst>
          </p:cNvPr>
          <p:cNvSpPr>
            <a:spLocks noGrp="1"/>
          </p:cNvSpPr>
          <p:nvPr>
            <p:ph type="sldNum" sz="quarter" idx="11"/>
          </p:nvPr>
        </p:nvSpPr>
        <p:spPr/>
        <p:txBody>
          <a:bodyPr/>
          <a:lstStyle/>
          <a:p>
            <a:pPr>
              <a:defRPr/>
            </a:pPr>
            <a:fld id="{A1190265-99A9-4C69-A75A-72FAA9245A4E}" type="slidenum">
              <a:rPr lang="en-US" smtClean="0"/>
              <a:pPr>
                <a:defRPr/>
              </a:pPr>
              <a:t>25</a:t>
            </a:fld>
            <a:endParaRPr lang="en-US" dirty="0"/>
          </a:p>
        </p:txBody>
      </p:sp>
      <p:pic>
        <p:nvPicPr>
          <p:cNvPr id="7" name="Picture 6" descr="Image result">
            <a:extLst>
              <a:ext uri="{FF2B5EF4-FFF2-40B4-BE49-F238E27FC236}">
                <a16:creationId xmlns:a16="http://schemas.microsoft.com/office/drawing/2014/main" id="{1696F06D-3A63-4775-8FF9-23792F5F879E}"/>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14387494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C251-04EC-4A89-A276-1CDBCCB3985F}"/>
              </a:ext>
            </a:extLst>
          </p:cNvPr>
          <p:cNvSpPr>
            <a:spLocks noGrp="1"/>
          </p:cNvSpPr>
          <p:nvPr>
            <p:ph type="title"/>
          </p:nvPr>
        </p:nvSpPr>
        <p:spPr>
          <a:xfrm>
            <a:off x="457200" y="304800"/>
            <a:ext cx="7848600" cy="1143000"/>
          </a:xfrm>
        </p:spPr>
        <p:txBody>
          <a:bodyPr/>
          <a:lstStyle/>
          <a:p>
            <a:r>
              <a:rPr lang="en-US" dirty="0"/>
              <a:t>Introduction to Next Generation 9-1-1</a:t>
            </a:r>
          </a:p>
        </p:txBody>
      </p:sp>
      <p:sp>
        <p:nvSpPr>
          <p:cNvPr id="4" name="Slide Number Placeholder 3">
            <a:extLst>
              <a:ext uri="{FF2B5EF4-FFF2-40B4-BE49-F238E27FC236}">
                <a16:creationId xmlns:a16="http://schemas.microsoft.com/office/drawing/2014/main" id="{EBE507DC-AD10-4592-8875-7014B6A430DC}"/>
              </a:ext>
            </a:extLst>
          </p:cNvPr>
          <p:cNvSpPr>
            <a:spLocks noGrp="1"/>
          </p:cNvSpPr>
          <p:nvPr>
            <p:ph type="sldNum" sz="quarter" idx="11"/>
          </p:nvPr>
        </p:nvSpPr>
        <p:spPr/>
        <p:txBody>
          <a:bodyPr/>
          <a:lstStyle/>
          <a:p>
            <a:pPr>
              <a:defRPr/>
            </a:pPr>
            <a:fld id="{A1190265-99A9-4C69-A75A-72FAA9245A4E}" type="slidenum">
              <a:rPr lang="en-US" smtClean="0"/>
              <a:pPr>
                <a:defRPr/>
              </a:pPr>
              <a:t>26</a:t>
            </a:fld>
            <a:endParaRPr lang="en-US" dirty="0"/>
          </a:p>
        </p:txBody>
      </p:sp>
      <p:pic>
        <p:nvPicPr>
          <p:cNvPr id="6" name="Picture 5">
            <a:extLst>
              <a:ext uri="{FF2B5EF4-FFF2-40B4-BE49-F238E27FC236}">
                <a16:creationId xmlns:a16="http://schemas.microsoft.com/office/drawing/2014/main" id="{8C94FE20-D448-45ED-870B-059FE61FE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062" y="2286000"/>
            <a:ext cx="4333875" cy="2819400"/>
          </a:xfrm>
          <a:prstGeom prst="rect">
            <a:avLst/>
          </a:prstGeom>
        </p:spPr>
      </p:pic>
    </p:spTree>
    <p:extLst>
      <p:ext uri="{BB962C8B-B14F-4D97-AF65-F5344CB8AC3E}">
        <p14:creationId xmlns:p14="http://schemas.microsoft.com/office/powerpoint/2010/main" val="3621912980"/>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534400" cy="1143000"/>
          </a:xfrm>
        </p:spPr>
        <p:txBody>
          <a:bodyPr/>
          <a:lstStyle/>
          <a:p>
            <a:r>
              <a:rPr lang="en-US" sz="3200" dirty="0"/>
              <a:t>Do You Have the Same Telephone You Had in 1968?</a:t>
            </a:r>
          </a:p>
        </p:txBody>
      </p:sp>
      <p:pic>
        <p:nvPicPr>
          <p:cNvPr id="1026" name="Picture 2" descr="http://upload.wikimedia.org/wikipedia/commons/2/21/Model500Telephone1951.jpg"/>
          <p:cNvPicPr>
            <a:picLocks noChangeAspect="1" noChangeArrowheads="1"/>
          </p:cNvPicPr>
          <p:nvPr/>
        </p:nvPicPr>
        <p:blipFill>
          <a:blip r:embed="rId3" cstate="print"/>
          <a:srcRect/>
          <a:stretch>
            <a:fillRect/>
          </a:stretch>
        </p:blipFill>
        <p:spPr bwMode="auto">
          <a:xfrm>
            <a:off x="1752600" y="1524000"/>
            <a:ext cx="5667375" cy="4905376"/>
          </a:xfrm>
          <a:prstGeom prst="rect">
            <a:avLst/>
          </a:prstGeom>
          <a:noFill/>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534400" cy="1143000"/>
          </a:xfrm>
        </p:spPr>
        <p:txBody>
          <a:bodyPr/>
          <a:lstStyle/>
          <a:p>
            <a:r>
              <a:rPr lang="en-US" sz="3200" dirty="0"/>
              <a:t>Do You Play Music the Same Way You Did in 1968?</a:t>
            </a:r>
          </a:p>
        </p:txBody>
      </p:sp>
      <p:pic>
        <p:nvPicPr>
          <p:cNvPr id="100354" name="Picture 2" descr="http://t0.gstatic.com/images?q=tbn:ANd9GcRoReF03Az7mgk1qWx6eZSzToBneuX8rWM1igR4z_x-9rwjEqx9Uw"/>
          <p:cNvPicPr>
            <a:picLocks noChangeAspect="1" noChangeArrowheads="1"/>
          </p:cNvPicPr>
          <p:nvPr/>
        </p:nvPicPr>
        <p:blipFill>
          <a:blip r:embed="rId3" cstate="print"/>
          <a:srcRect/>
          <a:stretch>
            <a:fillRect/>
          </a:stretch>
        </p:blipFill>
        <p:spPr bwMode="auto">
          <a:xfrm>
            <a:off x="838200" y="1752600"/>
            <a:ext cx="2619375" cy="1743076"/>
          </a:xfrm>
          <a:prstGeom prst="rect">
            <a:avLst/>
          </a:prstGeom>
          <a:noFill/>
        </p:spPr>
      </p:pic>
      <p:pic>
        <p:nvPicPr>
          <p:cNvPr id="100356" name="Picture 4" descr="http://www.dustygizmos.com/images/Widgetweek/kyoto8track.jpg"/>
          <p:cNvPicPr>
            <a:picLocks noChangeAspect="1" noChangeArrowheads="1"/>
          </p:cNvPicPr>
          <p:nvPr/>
        </p:nvPicPr>
        <p:blipFill>
          <a:blip r:embed="rId4" cstate="print"/>
          <a:srcRect/>
          <a:stretch>
            <a:fillRect/>
          </a:stretch>
        </p:blipFill>
        <p:spPr bwMode="auto">
          <a:xfrm>
            <a:off x="3581400" y="2362200"/>
            <a:ext cx="2962275" cy="1990725"/>
          </a:xfrm>
          <a:prstGeom prst="rect">
            <a:avLst/>
          </a:prstGeom>
          <a:noFill/>
        </p:spPr>
      </p:pic>
      <p:pic>
        <p:nvPicPr>
          <p:cNvPr id="100358" name="Picture 6" descr="http://www.danceclassmusic.com/2455av-02.jpg"/>
          <p:cNvPicPr>
            <a:picLocks noChangeAspect="1" noChangeArrowheads="1"/>
          </p:cNvPicPr>
          <p:nvPr/>
        </p:nvPicPr>
        <p:blipFill>
          <a:blip r:embed="rId5" cstate="print"/>
          <a:srcRect/>
          <a:stretch>
            <a:fillRect/>
          </a:stretch>
        </p:blipFill>
        <p:spPr bwMode="auto">
          <a:xfrm>
            <a:off x="1066800" y="4495800"/>
            <a:ext cx="2705100" cy="1790776"/>
          </a:xfrm>
          <a:prstGeom prst="rect">
            <a:avLst/>
          </a:prstGeom>
          <a:noFill/>
        </p:spPr>
      </p:pic>
      <p:pic>
        <p:nvPicPr>
          <p:cNvPr id="100360" name="Picture 8" descr="http://upload.wikimedia.org/wikipedia/commons/thumb/4/44/Elcaset.jpg/300px-Elcaset.jpg"/>
          <p:cNvPicPr>
            <a:picLocks noChangeAspect="1" noChangeArrowheads="1"/>
          </p:cNvPicPr>
          <p:nvPr/>
        </p:nvPicPr>
        <p:blipFill>
          <a:blip r:embed="rId6" cstate="print"/>
          <a:srcRect/>
          <a:stretch>
            <a:fillRect/>
          </a:stretch>
        </p:blipFill>
        <p:spPr bwMode="auto">
          <a:xfrm>
            <a:off x="1752600" y="3657600"/>
            <a:ext cx="1333500" cy="702310"/>
          </a:xfrm>
          <a:prstGeom prst="rect">
            <a:avLst/>
          </a:prstGeom>
          <a:noFill/>
        </p:spPr>
      </p:pic>
      <p:pic>
        <p:nvPicPr>
          <p:cNvPr id="100362" name="Picture 10" descr="http://www.geek.com/wp-content/uploads/2011/01/cd-medium.jpg"/>
          <p:cNvPicPr>
            <a:picLocks noChangeAspect="1" noChangeArrowheads="1"/>
          </p:cNvPicPr>
          <p:nvPr/>
        </p:nvPicPr>
        <p:blipFill>
          <a:blip r:embed="rId7" cstate="print"/>
          <a:srcRect/>
          <a:stretch>
            <a:fillRect/>
          </a:stretch>
        </p:blipFill>
        <p:spPr bwMode="auto">
          <a:xfrm>
            <a:off x="5181600" y="4648200"/>
            <a:ext cx="3124200" cy="2087736"/>
          </a:xfrm>
          <a:prstGeom prst="rect">
            <a:avLst/>
          </a:prstGeom>
          <a:noFill/>
        </p:spPr>
      </p:pic>
      <p:pic>
        <p:nvPicPr>
          <p:cNvPr id="100364" name="Picture 12" descr="http://t0.gstatic.com/images?q=tbn:ANd9GcRCF_70UvOynYnsBLYoBt0oRwR2E8i7lB9pD-6wr7Y1oviEx5C2Yg"/>
          <p:cNvPicPr>
            <a:picLocks noChangeAspect="1" noChangeArrowheads="1"/>
          </p:cNvPicPr>
          <p:nvPr/>
        </p:nvPicPr>
        <p:blipFill>
          <a:blip r:embed="rId8" cstate="print"/>
          <a:srcRect/>
          <a:stretch>
            <a:fillRect/>
          </a:stretch>
        </p:blipFill>
        <p:spPr bwMode="auto">
          <a:xfrm>
            <a:off x="6934200" y="1371600"/>
            <a:ext cx="1809750" cy="2533651"/>
          </a:xfrm>
          <a:prstGeom prst="rect">
            <a:avLst/>
          </a:prstGeom>
          <a:noFill/>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69288"/>
            <a:ext cx="8534400" cy="1143000"/>
          </a:xfrm>
        </p:spPr>
        <p:txBody>
          <a:bodyPr/>
          <a:lstStyle/>
          <a:p>
            <a:pPr algn="ctr"/>
            <a:r>
              <a:rPr lang="en-US" sz="2800" dirty="0"/>
              <a:t>Do You Have </a:t>
            </a:r>
            <a:r>
              <a:rPr lang="en-US" sz="2800" u="sng" dirty="0"/>
              <a:t>ANY</a:t>
            </a:r>
            <a:r>
              <a:rPr lang="en-US" sz="2800" dirty="0"/>
              <a:t> of the Same Technology You Had in 1968?</a:t>
            </a:r>
          </a:p>
        </p:txBody>
      </p:sp>
      <p:pic>
        <p:nvPicPr>
          <p:cNvPr id="102402" name="Picture 2" descr="http://t2.gstatic.com/images?q=tbn:ANd9GcQvEunX16pjaqWfvpT8oFn2BhiSqfgBK2bu0fBVg55jTltF6jdK"/>
          <p:cNvPicPr>
            <a:picLocks noChangeAspect="1" noChangeArrowheads="1"/>
          </p:cNvPicPr>
          <p:nvPr/>
        </p:nvPicPr>
        <p:blipFill>
          <a:blip r:embed="rId3" cstate="print"/>
          <a:srcRect/>
          <a:stretch>
            <a:fillRect/>
          </a:stretch>
        </p:blipFill>
        <p:spPr bwMode="auto">
          <a:xfrm>
            <a:off x="533400" y="1905000"/>
            <a:ext cx="2771775" cy="1647825"/>
          </a:xfrm>
          <a:prstGeom prst="rect">
            <a:avLst/>
          </a:prstGeom>
          <a:noFill/>
        </p:spPr>
      </p:pic>
      <p:pic>
        <p:nvPicPr>
          <p:cNvPr id="102404" name="Picture 4" descr="http://www.chipsetc.com/uploads/1/2/4/4/1244189/3169916_orig.jpg?378"/>
          <p:cNvPicPr>
            <a:picLocks noChangeAspect="1" noChangeArrowheads="1"/>
          </p:cNvPicPr>
          <p:nvPr/>
        </p:nvPicPr>
        <p:blipFill>
          <a:blip r:embed="rId4" cstate="print"/>
          <a:srcRect/>
          <a:stretch>
            <a:fillRect/>
          </a:stretch>
        </p:blipFill>
        <p:spPr bwMode="auto">
          <a:xfrm>
            <a:off x="3886200" y="1447800"/>
            <a:ext cx="3712027" cy="2362200"/>
          </a:xfrm>
          <a:prstGeom prst="rect">
            <a:avLst/>
          </a:prstGeom>
          <a:noFill/>
        </p:spPr>
      </p:pic>
      <p:pic>
        <p:nvPicPr>
          <p:cNvPr id="102408" name="Picture 8" descr="http://t2.gstatic.com/images?q=tbn:ANd9GcS4NkEWVZF3ZfHbf8R1YtxklBDbkeDmP_UGLkQxigXF62JfdzPK"/>
          <p:cNvPicPr>
            <a:picLocks noChangeAspect="1" noChangeArrowheads="1"/>
          </p:cNvPicPr>
          <p:nvPr/>
        </p:nvPicPr>
        <p:blipFill>
          <a:blip r:embed="rId5" cstate="print"/>
          <a:srcRect/>
          <a:stretch>
            <a:fillRect/>
          </a:stretch>
        </p:blipFill>
        <p:spPr bwMode="auto">
          <a:xfrm>
            <a:off x="4572000" y="5638800"/>
            <a:ext cx="1905000" cy="1083991"/>
          </a:xfrm>
          <a:prstGeom prst="rect">
            <a:avLst/>
          </a:prstGeom>
          <a:noFill/>
        </p:spPr>
      </p:pic>
      <p:pic>
        <p:nvPicPr>
          <p:cNvPr id="102410" name="Picture 10" descr="http://healthyrams.files.wordpress.com/2011/11/pen-paper1.jpg"/>
          <p:cNvPicPr>
            <a:picLocks noChangeAspect="1" noChangeArrowheads="1"/>
          </p:cNvPicPr>
          <p:nvPr/>
        </p:nvPicPr>
        <p:blipFill>
          <a:blip r:embed="rId6" cstate="print"/>
          <a:srcRect/>
          <a:stretch>
            <a:fillRect/>
          </a:stretch>
        </p:blipFill>
        <p:spPr bwMode="auto">
          <a:xfrm>
            <a:off x="6248400" y="4191000"/>
            <a:ext cx="2387600" cy="1790700"/>
          </a:xfrm>
          <a:prstGeom prst="rect">
            <a:avLst/>
          </a:prstGeom>
          <a:noFill/>
        </p:spPr>
      </p:pic>
      <p:pic>
        <p:nvPicPr>
          <p:cNvPr id="102412" name="Picture 12" descr="http://t1.gstatic.com/images?q=tbn:ANd9GcT1Y9K4GpmUJ75BXWzo6Go4kbi9DLYw7HcIlWli-X46UnT_oxgI7Q"/>
          <p:cNvPicPr>
            <a:picLocks noChangeAspect="1" noChangeArrowheads="1"/>
          </p:cNvPicPr>
          <p:nvPr/>
        </p:nvPicPr>
        <p:blipFill>
          <a:blip r:embed="rId7" cstate="print"/>
          <a:srcRect/>
          <a:stretch>
            <a:fillRect/>
          </a:stretch>
        </p:blipFill>
        <p:spPr bwMode="auto">
          <a:xfrm>
            <a:off x="304801" y="3733800"/>
            <a:ext cx="1946638" cy="1295400"/>
          </a:xfrm>
          <a:prstGeom prst="rect">
            <a:avLst/>
          </a:prstGeom>
          <a:noFill/>
        </p:spPr>
      </p:pic>
      <p:pic>
        <p:nvPicPr>
          <p:cNvPr id="102414" name="Picture 14" descr="http://lh3.ggpht.com/_3BoujBzTHZQ/TJygXUKBWTI/AAAAAAAABlY/4Ur7ckQDFbU/woman%20washing%20dishes_thumb.jpg"/>
          <p:cNvPicPr>
            <a:picLocks noChangeAspect="1" noChangeArrowheads="1"/>
          </p:cNvPicPr>
          <p:nvPr/>
        </p:nvPicPr>
        <p:blipFill>
          <a:blip r:embed="rId8" cstate="print"/>
          <a:srcRect/>
          <a:stretch>
            <a:fillRect/>
          </a:stretch>
        </p:blipFill>
        <p:spPr bwMode="auto">
          <a:xfrm>
            <a:off x="2438400" y="4191000"/>
            <a:ext cx="1993243" cy="1828800"/>
          </a:xfrm>
          <a:prstGeom prst="rect">
            <a:avLst/>
          </a:prstGeom>
          <a:noFill/>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4B07-E9A0-4322-8118-FF7D994C88A3}"/>
              </a:ext>
            </a:extLst>
          </p:cNvPr>
          <p:cNvSpPr>
            <a:spLocks noGrp="1"/>
          </p:cNvSpPr>
          <p:nvPr>
            <p:ph type="title"/>
          </p:nvPr>
        </p:nvSpPr>
        <p:spPr/>
        <p:txBody>
          <a:bodyPr/>
          <a:lstStyle/>
          <a:p>
            <a:r>
              <a:rPr lang="en-US" dirty="0"/>
              <a:t>Genesis of Project</a:t>
            </a:r>
          </a:p>
        </p:txBody>
      </p:sp>
      <p:sp>
        <p:nvSpPr>
          <p:cNvPr id="3" name="Content Placeholder 2">
            <a:extLst>
              <a:ext uri="{FF2B5EF4-FFF2-40B4-BE49-F238E27FC236}">
                <a16:creationId xmlns:a16="http://schemas.microsoft.com/office/drawing/2014/main" id="{47FEA599-205E-4DB3-A29D-5B08982D97D6}"/>
              </a:ext>
            </a:extLst>
          </p:cNvPr>
          <p:cNvSpPr>
            <a:spLocks noGrp="1"/>
          </p:cNvSpPr>
          <p:nvPr>
            <p:ph idx="1"/>
          </p:nvPr>
        </p:nvSpPr>
        <p:spPr>
          <a:xfrm>
            <a:off x="685800" y="1828800"/>
            <a:ext cx="7772400" cy="4114800"/>
          </a:xfrm>
        </p:spPr>
        <p:txBody>
          <a:bodyPr/>
          <a:lstStyle/>
          <a:p>
            <a:r>
              <a:rPr lang="en-US" dirty="0">
                <a:solidFill>
                  <a:schemeClr val="bg2"/>
                </a:solidFill>
                <a:effectLst/>
              </a:rPr>
              <a:t>House Bill 61</a:t>
            </a:r>
          </a:p>
          <a:p>
            <a:pPr lvl="1"/>
            <a:r>
              <a:rPr lang="en-US" sz="2000" dirty="0">
                <a:solidFill>
                  <a:schemeClr val="bg2"/>
                </a:solidFill>
                <a:effectLst/>
              </a:rPr>
              <a:t>Passed in 2017</a:t>
            </a:r>
          </a:p>
          <a:p>
            <a:r>
              <a:rPr lang="en-US" dirty="0">
                <a:solidFill>
                  <a:schemeClr val="bg2"/>
                </a:solidFill>
                <a:effectLst/>
              </a:rPr>
              <a:t>Allows for the creation of a Statewide Plan that needs to address:</a:t>
            </a:r>
          </a:p>
          <a:p>
            <a:pPr lvl="1"/>
            <a:r>
              <a:rPr lang="en-US" sz="2000" dirty="0">
                <a:solidFill>
                  <a:schemeClr val="bg2"/>
                </a:solidFill>
                <a:effectLst/>
              </a:rPr>
              <a:t>Setting of Priorities for the Montana 9-1-1 System</a:t>
            </a:r>
          </a:p>
          <a:p>
            <a:pPr lvl="1"/>
            <a:r>
              <a:rPr lang="en-US" sz="2000" dirty="0">
                <a:solidFill>
                  <a:schemeClr val="bg2"/>
                </a:solidFill>
                <a:effectLst/>
              </a:rPr>
              <a:t>Establishing Uniform Standards for 9-1-1 Equipment, Hardware, Software</a:t>
            </a:r>
          </a:p>
          <a:p>
            <a:pPr lvl="1"/>
            <a:r>
              <a:rPr lang="en-US" sz="2000" dirty="0">
                <a:solidFill>
                  <a:schemeClr val="bg2"/>
                </a:solidFill>
                <a:effectLst/>
              </a:rPr>
              <a:t>Formulating Plans for NG9-1-1 Technology Deployment throughout the State</a:t>
            </a:r>
          </a:p>
        </p:txBody>
      </p:sp>
      <p:sp>
        <p:nvSpPr>
          <p:cNvPr id="4" name="Slide Number Placeholder 3">
            <a:extLst>
              <a:ext uri="{FF2B5EF4-FFF2-40B4-BE49-F238E27FC236}">
                <a16:creationId xmlns:a16="http://schemas.microsoft.com/office/drawing/2014/main" id="{852D0BAC-634C-4B06-B8B8-882B34B13E2B}"/>
              </a:ext>
            </a:extLst>
          </p:cNvPr>
          <p:cNvSpPr>
            <a:spLocks noGrp="1"/>
          </p:cNvSpPr>
          <p:nvPr>
            <p:ph type="sldNum" sz="quarter" idx="11"/>
          </p:nvPr>
        </p:nvSpPr>
        <p:spPr/>
        <p:txBody>
          <a:bodyPr/>
          <a:lstStyle/>
          <a:p>
            <a:pPr>
              <a:defRPr/>
            </a:pPr>
            <a:fld id="{A1190265-99A9-4C69-A75A-72FAA9245A4E}" type="slidenum">
              <a:rPr lang="en-US" smtClean="0"/>
              <a:pPr>
                <a:defRPr/>
              </a:pPr>
              <a:t>3</a:t>
            </a:fld>
            <a:endParaRPr lang="en-US" dirty="0"/>
          </a:p>
        </p:txBody>
      </p:sp>
      <p:pic>
        <p:nvPicPr>
          <p:cNvPr id="5" name="Picture 4" descr="Image result">
            <a:extLst>
              <a:ext uri="{FF2B5EF4-FFF2-40B4-BE49-F238E27FC236}">
                <a16:creationId xmlns:a16="http://schemas.microsoft.com/office/drawing/2014/main" id="{94266081-BC8A-4399-A1F0-79003937C5A7}"/>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173507435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534400" cy="1143000"/>
          </a:xfrm>
        </p:spPr>
        <p:txBody>
          <a:bodyPr/>
          <a:lstStyle/>
          <a:p>
            <a:pPr algn="ctr"/>
            <a:r>
              <a:rPr lang="en-US" sz="3200" dirty="0"/>
              <a:t>Do You Think it is Time for Next Generation 9-1-1?</a:t>
            </a:r>
          </a:p>
        </p:txBody>
      </p:sp>
      <p:sp>
        <p:nvSpPr>
          <p:cNvPr id="4" name="Rectangle 3"/>
          <p:cNvSpPr/>
          <p:nvPr/>
        </p:nvSpPr>
        <p:spPr>
          <a:xfrm>
            <a:off x="685800" y="2205097"/>
            <a:ext cx="7772400" cy="1569660"/>
          </a:xfrm>
          <a:prstGeom prst="rect">
            <a:avLst/>
          </a:prstGeom>
        </p:spPr>
        <p:txBody>
          <a:bodyPr wrap="square">
            <a:spAutoFit/>
          </a:bodyPr>
          <a:lstStyle/>
          <a:p>
            <a:pPr algn="ctr"/>
            <a:r>
              <a:rPr lang="en-US" sz="3200" dirty="0">
                <a:solidFill>
                  <a:schemeClr val="bg2"/>
                </a:solidFill>
              </a:rPr>
              <a:t>Why or Why not?</a:t>
            </a:r>
          </a:p>
          <a:p>
            <a:pPr algn="ctr"/>
            <a:endParaRPr lang="en-US" sz="3200" dirty="0">
              <a:solidFill>
                <a:schemeClr val="bg2"/>
              </a:solidFill>
            </a:endParaRPr>
          </a:p>
          <a:p>
            <a:pPr algn="ctr"/>
            <a:r>
              <a:rPr lang="en-US" sz="3200" dirty="0">
                <a:solidFill>
                  <a:schemeClr val="bg2"/>
                </a:solidFill>
              </a:rPr>
              <a:t>DOES THE PUBLIC?</a:t>
            </a:r>
          </a:p>
        </p:txBody>
      </p:sp>
      <p:pic>
        <p:nvPicPr>
          <p:cNvPr id="7" name="Picture 4">
            <a:extLst>
              <a:ext uri="{FF2B5EF4-FFF2-40B4-BE49-F238E27FC236}">
                <a16:creationId xmlns:a16="http://schemas.microsoft.com/office/drawing/2014/main" id="{2DF185EA-D6E1-45BC-8926-ADFC9107B86E}"/>
              </a:ext>
            </a:extLst>
          </p:cNvPr>
          <p:cNvPicPr>
            <a:picLocks noChangeAspect="1" noChangeArrowheads="1"/>
          </p:cNvPicPr>
          <p:nvPr/>
        </p:nvPicPr>
        <p:blipFill>
          <a:blip r:embed="rId3" cstate="print"/>
          <a:srcRect/>
          <a:stretch>
            <a:fillRect/>
          </a:stretch>
        </p:blipFill>
        <p:spPr bwMode="auto">
          <a:xfrm>
            <a:off x="1905000" y="4038600"/>
            <a:ext cx="5562599" cy="2038285"/>
          </a:xfrm>
          <a:prstGeom prst="rect">
            <a:avLst/>
          </a:prstGeom>
          <a:noFill/>
          <a:ln w="9525">
            <a:noFill/>
            <a:miter lim="800000"/>
            <a:headEnd/>
            <a:tailEnd/>
          </a:ln>
          <a:effectLst/>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304800"/>
            <a:ext cx="8229600" cy="1143000"/>
          </a:xfrm>
        </p:spPr>
        <p:txBody>
          <a:bodyPr/>
          <a:lstStyle/>
          <a:p>
            <a:pPr algn="ctr"/>
            <a:r>
              <a:rPr lang="en-US" dirty="0"/>
              <a:t>What is NG9-1-1?</a:t>
            </a:r>
          </a:p>
        </p:txBody>
      </p:sp>
      <p:sp>
        <p:nvSpPr>
          <p:cNvPr id="153603" name="Rectangle 3"/>
          <p:cNvSpPr>
            <a:spLocks noGrp="1" noChangeArrowheads="1"/>
          </p:cNvSpPr>
          <p:nvPr>
            <p:ph type="body" idx="1"/>
          </p:nvPr>
        </p:nvSpPr>
        <p:spPr/>
        <p:txBody>
          <a:bodyPr/>
          <a:lstStyle/>
          <a:p>
            <a:pPr>
              <a:buFontTx/>
              <a:buNone/>
            </a:pPr>
            <a:endParaRPr lang="en-US" b="1" dirty="0">
              <a:solidFill>
                <a:schemeClr val="bg2"/>
              </a:solidFill>
            </a:endParaRPr>
          </a:p>
          <a:p>
            <a:pPr>
              <a:buFontTx/>
              <a:buNone/>
            </a:pPr>
            <a:r>
              <a:rPr lang="en-US" dirty="0">
                <a:solidFill>
                  <a:schemeClr val="bg2"/>
                </a:solidFill>
              </a:rPr>
              <a:t>   </a:t>
            </a:r>
            <a:r>
              <a:rPr lang="en-US" sz="2800" dirty="0">
                <a:solidFill>
                  <a:schemeClr val="bg2"/>
                </a:solidFill>
                <a:effectLst/>
              </a:rPr>
              <a:t>A simple, open architecture that uses a secured, managed IP network and gateways, to manage </a:t>
            </a:r>
            <a:r>
              <a:rPr lang="en-US" dirty="0">
                <a:solidFill>
                  <a:schemeClr val="bg2"/>
                </a:solidFill>
                <a:effectLst/>
              </a:rPr>
              <a:t>information </a:t>
            </a:r>
            <a:r>
              <a:rPr lang="en-US" sz="2800" dirty="0">
                <a:solidFill>
                  <a:schemeClr val="bg2"/>
                </a:solidFill>
                <a:effectLst/>
              </a:rPr>
              <a:t>sets supporting:</a:t>
            </a:r>
          </a:p>
          <a:p>
            <a:pPr lvl="4"/>
            <a:r>
              <a:rPr lang="en-US" sz="2800" dirty="0">
                <a:solidFill>
                  <a:schemeClr val="bg2"/>
                </a:solidFill>
                <a:effectLst/>
              </a:rPr>
              <a:t>Voice &amp; Text Messaging</a:t>
            </a:r>
          </a:p>
          <a:p>
            <a:pPr lvl="4"/>
            <a:r>
              <a:rPr lang="en-US" sz="2800" dirty="0">
                <a:solidFill>
                  <a:schemeClr val="bg2"/>
                </a:solidFill>
                <a:effectLst/>
              </a:rPr>
              <a:t>Data</a:t>
            </a:r>
          </a:p>
          <a:p>
            <a:pPr lvl="4"/>
            <a:r>
              <a:rPr lang="en-US" sz="2800" dirty="0">
                <a:solidFill>
                  <a:schemeClr val="bg2"/>
                </a:solidFill>
                <a:effectLst/>
              </a:rPr>
              <a:t>Video, and</a:t>
            </a:r>
          </a:p>
          <a:p>
            <a:pPr lvl="4"/>
            <a:r>
              <a:rPr lang="en-US" sz="2800" dirty="0">
                <a:solidFill>
                  <a:schemeClr val="bg2"/>
                </a:solidFill>
                <a:effectLst/>
              </a:rPr>
              <a:t>Whatever the Future Holds!</a:t>
            </a:r>
          </a:p>
        </p:txBody>
      </p:sp>
      <p:pic>
        <p:nvPicPr>
          <p:cNvPr id="90117" name="Picture 5" descr="C:\Documents and Settings\christy\Local Settings\Temporary Internet Files\Content.IE5\QG0IKBMB\MC900437207[1].jpg"/>
          <p:cNvPicPr>
            <a:picLocks noChangeAspect="1" noChangeArrowheads="1"/>
          </p:cNvPicPr>
          <p:nvPr/>
        </p:nvPicPr>
        <p:blipFill>
          <a:blip r:embed="rId2" cstate="print"/>
          <a:srcRect/>
          <a:stretch>
            <a:fillRect/>
          </a:stretch>
        </p:blipFill>
        <p:spPr bwMode="auto">
          <a:xfrm>
            <a:off x="533400" y="4114800"/>
            <a:ext cx="1676400" cy="1676400"/>
          </a:xfrm>
          <a:prstGeom prst="rect">
            <a:avLst/>
          </a:prstGeom>
          <a:noFill/>
        </p:spPr>
      </p:pic>
      <p:pic>
        <p:nvPicPr>
          <p:cNvPr id="90119" name="Picture 7" descr="C:\Documents and Settings\christy\Local Settings\Temporary Internet Files\Content.IE5\M0Q5TUFS\MP900448347[1].jpg"/>
          <p:cNvPicPr>
            <a:picLocks noChangeAspect="1" noChangeArrowheads="1"/>
          </p:cNvPicPr>
          <p:nvPr/>
        </p:nvPicPr>
        <p:blipFill>
          <a:blip r:embed="rId3" cstate="print"/>
          <a:srcRect/>
          <a:stretch>
            <a:fillRect/>
          </a:stretch>
        </p:blipFill>
        <p:spPr bwMode="auto">
          <a:xfrm>
            <a:off x="6781800" y="685800"/>
            <a:ext cx="2133600" cy="1422400"/>
          </a:xfrm>
          <a:prstGeom prst="rect">
            <a:avLst/>
          </a:prstGeom>
          <a:noFill/>
        </p:spPr>
      </p:pic>
      <p:pic>
        <p:nvPicPr>
          <p:cNvPr id="11" name="Picture 7" descr="C:\Documents and Settings\christy\Local Settings\Temporary Internet Files\Content.IE5\M0Q5TUFS\MP900448347[1].jpg"/>
          <p:cNvPicPr>
            <a:picLocks noChangeAspect="1" noChangeArrowheads="1"/>
          </p:cNvPicPr>
          <p:nvPr/>
        </p:nvPicPr>
        <p:blipFill>
          <a:blip r:embed="rId3" cstate="print"/>
          <a:srcRect/>
          <a:stretch>
            <a:fillRect/>
          </a:stretch>
        </p:blipFill>
        <p:spPr bwMode="auto">
          <a:xfrm>
            <a:off x="304800" y="685800"/>
            <a:ext cx="2133600" cy="1422400"/>
          </a:xfrm>
          <a:prstGeom prst="rect">
            <a:avLst/>
          </a:prstGeom>
          <a:noFill/>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n-US" dirty="0"/>
              <a:t>Next Generation 9-1-1	</a:t>
            </a:r>
          </a:p>
        </p:txBody>
      </p:sp>
      <p:sp>
        <p:nvSpPr>
          <p:cNvPr id="64515" name="Rectangle 3"/>
          <p:cNvSpPr>
            <a:spLocks noGrp="1" noChangeArrowheads="1"/>
          </p:cNvSpPr>
          <p:nvPr>
            <p:ph type="body" idx="1"/>
          </p:nvPr>
        </p:nvSpPr>
        <p:spPr>
          <a:xfrm>
            <a:off x="1371600" y="1325562"/>
            <a:ext cx="7077075" cy="5075238"/>
          </a:xfrm>
        </p:spPr>
        <p:txBody>
          <a:bodyPr/>
          <a:lstStyle/>
          <a:p>
            <a:pPr algn="ctr">
              <a:buFontTx/>
              <a:buNone/>
            </a:pPr>
            <a:endParaRPr lang="en-US" sz="4800" dirty="0">
              <a:solidFill>
                <a:schemeClr val="bg2"/>
              </a:solidFill>
            </a:endParaRPr>
          </a:p>
          <a:p>
            <a:pPr algn="ctr">
              <a:buFontTx/>
              <a:buNone/>
            </a:pPr>
            <a:endParaRPr lang="en-US" sz="4800" dirty="0">
              <a:solidFill>
                <a:schemeClr val="bg2"/>
              </a:solidFill>
            </a:endParaRPr>
          </a:p>
          <a:p>
            <a:pPr algn="ctr">
              <a:buFontTx/>
              <a:buNone/>
            </a:pPr>
            <a:r>
              <a:rPr lang="en-US" sz="4800" dirty="0">
                <a:solidFill>
                  <a:schemeClr val="bg2"/>
                </a:solidFill>
                <a:effectLst/>
              </a:rPr>
              <a:t>ANY DEVICE, ANY TIME, ANYWHERE!</a:t>
            </a:r>
          </a:p>
        </p:txBody>
      </p:sp>
      <p:pic>
        <p:nvPicPr>
          <p:cNvPr id="64516" name="Picture 4" descr="MPj04221250000[1]"/>
          <p:cNvPicPr>
            <a:picLocks noChangeAspect="1" noChangeArrowheads="1"/>
          </p:cNvPicPr>
          <p:nvPr/>
        </p:nvPicPr>
        <p:blipFill>
          <a:blip r:embed="rId3" cstate="print"/>
          <a:srcRect/>
          <a:stretch>
            <a:fillRect/>
          </a:stretch>
        </p:blipFill>
        <p:spPr bwMode="auto">
          <a:xfrm>
            <a:off x="2590800" y="4724400"/>
            <a:ext cx="2133600" cy="2133600"/>
          </a:xfrm>
          <a:prstGeom prst="rect">
            <a:avLst/>
          </a:prstGeom>
          <a:noFill/>
        </p:spPr>
      </p:pic>
      <p:pic>
        <p:nvPicPr>
          <p:cNvPr id="64517" name="Picture 5" descr="MPj04223520000[1]"/>
          <p:cNvPicPr>
            <a:picLocks noChangeAspect="1" noChangeArrowheads="1"/>
          </p:cNvPicPr>
          <p:nvPr/>
        </p:nvPicPr>
        <p:blipFill>
          <a:blip r:embed="rId4" cstate="print"/>
          <a:srcRect/>
          <a:stretch>
            <a:fillRect/>
          </a:stretch>
        </p:blipFill>
        <p:spPr bwMode="auto">
          <a:xfrm>
            <a:off x="2209800" y="1600200"/>
            <a:ext cx="1981200" cy="1344613"/>
          </a:xfrm>
          <a:prstGeom prst="rect">
            <a:avLst/>
          </a:prstGeom>
          <a:noFill/>
        </p:spPr>
      </p:pic>
      <p:pic>
        <p:nvPicPr>
          <p:cNvPr id="64518" name="Picture 6" descr="MPj04223860000[1]"/>
          <p:cNvPicPr>
            <a:picLocks noChangeAspect="1" noChangeArrowheads="1"/>
          </p:cNvPicPr>
          <p:nvPr/>
        </p:nvPicPr>
        <p:blipFill>
          <a:blip r:embed="rId5" cstate="print"/>
          <a:srcRect/>
          <a:stretch>
            <a:fillRect/>
          </a:stretch>
        </p:blipFill>
        <p:spPr bwMode="auto">
          <a:xfrm>
            <a:off x="7215580" y="5147281"/>
            <a:ext cx="1662113" cy="1676400"/>
          </a:xfrm>
          <a:prstGeom prst="rect">
            <a:avLst/>
          </a:prstGeom>
          <a:noFill/>
        </p:spPr>
      </p:pic>
      <p:pic>
        <p:nvPicPr>
          <p:cNvPr id="64519" name="Picture 7" descr="MPj04225850000[1]"/>
          <p:cNvPicPr>
            <a:picLocks noChangeAspect="1" noChangeArrowheads="1"/>
          </p:cNvPicPr>
          <p:nvPr/>
        </p:nvPicPr>
        <p:blipFill>
          <a:blip r:embed="rId6" cstate="print"/>
          <a:srcRect/>
          <a:stretch>
            <a:fillRect/>
          </a:stretch>
        </p:blipFill>
        <p:spPr bwMode="auto">
          <a:xfrm>
            <a:off x="228600" y="4954588"/>
            <a:ext cx="1981200" cy="1317625"/>
          </a:xfrm>
          <a:prstGeom prst="rect">
            <a:avLst/>
          </a:prstGeom>
          <a:noFill/>
        </p:spPr>
      </p:pic>
      <p:pic>
        <p:nvPicPr>
          <p:cNvPr id="64520" name="Picture 8" descr="MPj04225280000[1]"/>
          <p:cNvPicPr>
            <a:picLocks noChangeAspect="1" noChangeArrowheads="1"/>
          </p:cNvPicPr>
          <p:nvPr/>
        </p:nvPicPr>
        <p:blipFill>
          <a:blip r:embed="rId7" cstate="print"/>
          <a:srcRect/>
          <a:stretch>
            <a:fillRect/>
          </a:stretch>
        </p:blipFill>
        <p:spPr bwMode="auto">
          <a:xfrm>
            <a:off x="5029200" y="4648200"/>
            <a:ext cx="1644650" cy="2057400"/>
          </a:xfrm>
          <a:prstGeom prst="rect">
            <a:avLst/>
          </a:prstGeom>
          <a:noFill/>
        </p:spPr>
      </p:pic>
      <p:pic>
        <p:nvPicPr>
          <p:cNvPr id="64521" name="Picture 9" descr="MPj04221350000[1]"/>
          <p:cNvPicPr>
            <a:picLocks noChangeAspect="1" noChangeArrowheads="1"/>
          </p:cNvPicPr>
          <p:nvPr/>
        </p:nvPicPr>
        <p:blipFill>
          <a:blip r:embed="rId8" cstate="print"/>
          <a:srcRect/>
          <a:stretch>
            <a:fillRect/>
          </a:stretch>
        </p:blipFill>
        <p:spPr bwMode="auto">
          <a:xfrm>
            <a:off x="7848600" y="1600200"/>
            <a:ext cx="1009650" cy="1524000"/>
          </a:xfrm>
          <a:prstGeom prst="rect">
            <a:avLst/>
          </a:prstGeom>
          <a:noFill/>
        </p:spPr>
      </p:pic>
      <p:pic>
        <p:nvPicPr>
          <p:cNvPr id="64522" name="Picture 10" descr="MPj04230910000[1]"/>
          <p:cNvPicPr>
            <a:picLocks noChangeAspect="1" noChangeArrowheads="1"/>
          </p:cNvPicPr>
          <p:nvPr/>
        </p:nvPicPr>
        <p:blipFill>
          <a:blip r:embed="rId9" cstate="print"/>
          <a:srcRect/>
          <a:stretch>
            <a:fillRect/>
          </a:stretch>
        </p:blipFill>
        <p:spPr bwMode="auto">
          <a:xfrm>
            <a:off x="228600" y="1600200"/>
            <a:ext cx="1600200" cy="1290638"/>
          </a:xfrm>
          <a:prstGeom prst="rect">
            <a:avLst/>
          </a:prstGeom>
          <a:noFill/>
        </p:spPr>
      </p:pic>
      <p:pic>
        <p:nvPicPr>
          <p:cNvPr id="64523" name="Picture 11" descr="MPj04227340000[1]"/>
          <p:cNvPicPr>
            <a:picLocks noChangeAspect="1" noChangeArrowheads="1"/>
          </p:cNvPicPr>
          <p:nvPr/>
        </p:nvPicPr>
        <p:blipFill>
          <a:blip r:embed="rId10" cstate="print"/>
          <a:srcRect/>
          <a:stretch>
            <a:fillRect/>
          </a:stretch>
        </p:blipFill>
        <p:spPr bwMode="auto">
          <a:xfrm>
            <a:off x="6019800" y="1600200"/>
            <a:ext cx="1524000" cy="1524000"/>
          </a:xfrm>
          <a:prstGeom prst="rect">
            <a:avLst/>
          </a:prstGeom>
          <a:noFill/>
        </p:spPr>
      </p:pic>
      <p:pic>
        <p:nvPicPr>
          <p:cNvPr id="64524" name="Picture 12" descr="MPj04026160000[1]"/>
          <p:cNvPicPr>
            <a:picLocks noChangeAspect="1" noChangeArrowheads="1"/>
          </p:cNvPicPr>
          <p:nvPr/>
        </p:nvPicPr>
        <p:blipFill>
          <a:blip r:embed="rId11" cstate="print"/>
          <a:srcRect/>
          <a:stretch>
            <a:fillRect/>
          </a:stretch>
        </p:blipFill>
        <p:spPr bwMode="auto">
          <a:xfrm>
            <a:off x="381000" y="3048000"/>
            <a:ext cx="1270000" cy="1371600"/>
          </a:xfrm>
          <a:prstGeom prst="rect">
            <a:avLst/>
          </a:prstGeom>
          <a:noFill/>
        </p:spPr>
      </p:pic>
      <p:pic>
        <p:nvPicPr>
          <p:cNvPr id="64525" name="Picture 13" descr="MPj04117600000[1]"/>
          <p:cNvPicPr>
            <a:picLocks noChangeAspect="1" noChangeArrowheads="1"/>
          </p:cNvPicPr>
          <p:nvPr/>
        </p:nvPicPr>
        <p:blipFill>
          <a:blip r:embed="rId12" cstate="print"/>
          <a:srcRect/>
          <a:stretch>
            <a:fillRect/>
          </a:stretch>
        </p:blipFill>
        <p:spPr bwMode="auto">
          <a:xfrm>
            <a:off x="4343400" y="1600200"/>
            <a:ext cx="1524000" cy="1524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a:ln/>
        </p:spPr>
        <p:txBody>
          <a:bodyPr>
            <a:normAutofit/>
          </a:bodyPr>
          <a:lstStyle/>
          <a:p>
            <a:r>
              <a:rPr lang="en-US" dirty="0"/>
              <a:t>WHY IT IS TIME FOR NG9-1-1</a:t>
            </a:r>
          </a:p>
        </p:txBody>
      </p:sp>
      <p:sp>
        <p:nvSpPr>
          <p:cNvPr id="74755" name="Rectangle 3"/>
          <p:cNvSpPr>
            <a:spLocks noGrp="1" noChangeArrowheads="1"/>
          </p:cNvSpPr>
          <p:nvPr>
            <p:ph type="body" idx="1"/>
          </p:nvPr>
        </p:nvSpPr>
        <p:spPr>
          <a:xfrm>
            <a:off x="762000" y="1752600"/>
            <a:ext cx="7467600" cy="4800600"/>
          </a:xfrm>
          <a:noFill/>
          <a:ln/>
        </p:spPr>
        <p:txBody>
          <a:bodyPr>
            <a:normAutofit/>
          </a:bodyPr>
          <a:lstStyle/>
          <a:p>
            <a:pPr>
              <a:lnSpc>
                <a:spcPct val="90000"/>
              </a:lnSpc>
            </a:pPr>
            <a:r>
              <a:rPr lang="en-US" dirty="0">
                <a:solidFill>
                  <a:schemeClr val="bg2"/>
                </a:solidFill>
                <a:effectLst/>
              </a:rPr>
              <a:t>Resolving infrastructure limitations</a:t>
            </a:r>
          </a:p>
          <a:p>
            <a:pPr>
              <a:lnSpc>
                <a:spcPct val="90000"/>
              </a:lnSpc>
            </a:pPr>
            <a:r>
              <a:rPr lang="en-US" dirty="0">
                <a:solidFill>
                  <a:schemeClr val="bg2"/>
                </a:solidFill>
                <a:effectLst/>
              </a:rPr>
              <a:t>Easing regionalization logistics</a:t>
            </a:r>
          </a:p>
          <a:p>
            <a:pPr>
              <a:lnSpc>
                <a:spcPct val="90000"/>
              </a:lnSpc>
            </a:pPr>
            <a:r>
              <a:rPr lang="en-US" dirty="0">
                <a:solidFill>
                  <a:schemeClr val="bg2"/>
                </a:solidFill>
                <a:effectLst/>
              </a:rPr>
              <a:t>Reducing long term costs – Virtual (hosting) of services </a:t>
            </a:r>
          </a:p>
          <a:p>
            <a:pPr>
              <a:lnSpc>
                <a:spcPct val="90000"/>
              </a:lnSpc>
            </a:pPr>
            <a:r>
              <a:rPr lang="en-US" dirty="0">
                <a:solidFill>
                  <a:schemeClr val="bg2"/>
                </a:solidFill>
                <a:effectLst/>
              </a:rPr>
              <a:t>More functionality and optional features</a:t>
            </a:r>
          </a:p>
          <a:p>
            <a:r>
              <a:rPr lang="en-US" dirty="0">
                <a:solidFill>
                  <a:schemeClr val="bg2"/>
                </a:solidFill>
                <a:effectLst/>
              </a:rPr>
              <a:t>Faster info exchange with other PSAPs</a:t>
            </a:r>
          </a:p>
          <a:p>
            <a:r>
              <a:rPr lang="en-US" dirty="0">
                <a:solidFill>
                  <a:schemeClr val="bg2"/>
                </a:solidFill>
                <a:effectLst/>
              </a:rPr>
              <a:t>Improved caller location = faster call taking and dispatch</a:t>
            </a:r>
          </a:p>
          <a:p>
            <a:r>
              <a:rPr lang="en-US" dirty="0">
                <a:solidFill>
                  <a:schemeClr val="bg2"/>
                </a:solidFill>
                <a:effectLst/>
              </a:rPr>
              <a:t>Ability to manage spikes in call volume</a:t>
            </a:r>
          </a:p>
          <a:p>
            <a:pPr>
              <a:lnSpc>
                <a:spcPct val="90000"/>
              </a:lnSpc>
            </a:pPr>
            <a:endParaRPr lang="en-US" dirty="0">
              <a:solidFill>
                <a:schemeClr val="bg2"/>
              </a:solidFill>
            </a:endParaRPr>
          </a:p>
        </p:txBody>
      </p:sp>
      <p:pic>
        <p:nvPicPr>
          <p:cNvPr id="4" name="Picture 7" descr="j0423828[1]"/>
          <p:cNvPicPr>
            <a:picLocks noChangeAspect="1" noChangeArrowheads="1"/>
          </p:cNvPicPr>
          <p:nvPr/>
        </p:nvPicPr>
        <p:blipFill>
          <a:blip r:embed="rId3" cstate="print"/>
          <a:srcRect/>
          <a:stretch>
            <a:fillRect/>
          </a:stretch>
        </p:blipFill>
        <p:spPr bwMode="auto">
          <a:xfrm>
            <a:off x="7239000" y="266283"/>
            <a:ext cx="1524000" cy="2414387"/>
          </a:xfrm>
          <a:prstGeom prst="rect">
            <a:avLst/>
          </a:prstGeom>
          <a:noFill/>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89013" y="481013"/>
            <a:ext cx="6781800" cy="698500"/>
          </a:xfrm>
          <a:noFill/>
          <a:ln/>
        </p:spPr>
        <p:txBody>
          <a:bodyPr>
            <a:normAutofit fontScale="90000"/>
          </a:bodyPr>
          <a:lstStyle/>
          <a:p>
            <a:pPr algn="ctr"/>
            <a:r>
              <a:rPr lang="en-US" dirty="0"/>
              <a:t>WIIFM? Benefits of NG9-1-1</a:t>
            </a:r>
          </a:p>
        </p:txBody>
      </p:sp>
      <p:sp>
        <p:nvSpPr>
          <p:cNvPr id="80899" name="Rectangle 3"/>
          <p:cNvSpPr>
            <a:spLocks noGrp="1" noChangeArrowheads="1"/>
          </p:cNvSpPr>
          <p:nvPr>
            <p:ph type="body" idx="1"/>
          </p:nvPr>
        </p:nvSpPr>
        <p:spPr>
          <a:xfrm>
            <a:off x="990600" y="1752600"/>
            <a:ext cx="7694613" cy="3581400"/>
          </a:xfrm>
          <a:noFill/>
          <a:ln/>
        </p:spPr>
        <p:txBody>
          <a:bodyPr/>
          <a:lstStyle/>
          <a:p>
            <a:pPr>
              <a:lnSpc>
                <a:spcPct val="90000"/>
              </a:lnSpc>
            </a:pPr>
            <a:r>
              <a:rPr lang="en-US" dirty="0">
                <a:solidFill>
                  <a:schemeClr val="bg2"/>
                </a:solidFill>
                <a:effectLst/>
              </a:rPr>
              <a:t>We can provide b</a:t>
            </a:r>
            <a:r>
              <a:rPr lang="en-US" sz="2800" dirty="0">
                <a:solidFill>
                  <a:schemeClr val="bg2"/>
                </a:solidFill>
                <a:effectLst/>
              </a:rPr>
              <a:t>etter service</a:t>
            </a:r>
          </a:p>
          <a:p>
            <a:pPr>
              <a:lnSpc>
                <a:spcPct val="90000"/>
              </a:lnSpc>
            </a:pPr>
            <a:r>
              <a:rPr lang="en-US" sz="2800" dirty="0">
                <a:solidFill>
                  <a:schemeClr val="bg2"/>
                </a:solidFill>
                <a:effectLst/>
              </a:rPr>
              <a:t>Supports a much wider range of devices and services</a:t>
            </a:r>
          </a:p>
          <a:p>
            <a:pPr>
              <a:lnSpc>
                <a:spcPct val="90000"/>
              </a:lnSpc>
            </a:pPr>
            <a:r>
              <a:rPr lang="en-US" sz="2800" dirty="0">
                <a:solidFill>
                  <a:schemeClr val="bg2"/>
                </a:solidFill>
                <a:effectLst/>
              </a:rPr>
              <a:t>Improved coping in disaster situations</a:t>
            </a:r>
          </a:p>
          <a:p>
            <a:pPr>
              <a:lnSpc>
                <a:spcPct val="90000"/>
              </a:lnSpc>
            </a:pPr>
            <a:r>
              <a:rPr lang="en-US" sz="2800" dirty="0">
                <a:solidFill>
                  <a:schemeClr val="bg2"/>
                </a:solidFill>
                <a:effectLst/>
              </a:rPr>
              <a:t>Telco competition – non-proprietary solutions that are available “off-the-shelf”</a:t>
            </a:r>
          </a:p>
          <a:p>
            <a:pPr marL="0" indent="0">
              <a:lnSpc>
                <a:spcPct val="90000"/>
              </a:lnSpc>
              <a:buNone/>
            </a:pPr>
            <a:endParaRPr lang="en-US" sz="2800" dirty="0">
              <a:solidFill>
                <a:schemeClr val="bg2"/>
              </a:solidFill>
            </a:endParaRPr>
          </a:p>
          <a:p>
            <a:pPr marL="0" indent="0" algn="ctr">
              <a:lnSpc>
                <a:spcPct val="90000"/>
              </a:lnSpc>
              <a:buNone/>
            </a:pPr>
            <a:r>
              <a:rPr lang="en-US" sz="3200" dirty="0">
                <a:solidFill>
                  <a:schemeClr val="bg2"/>
                </a:solidFill>
                <a:effectLst/>
              </a:rPr>
              <a:t>We have a bigger say in our own destiny </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r>
              <a:rPr lang="en-US" sz="4000" dirty="0"/>
              <a:t>Primary Components of  NG9-1-1</a:t>
            </a:r>
          </a:p>
        </p:txBody>
      </p:sp>
      <p:sp>
        <p:nvSpPr>
          <p:cNvPr id="87043" name="Rectangle 3"/>
          <p:cNvSpPr>
            <a:spLocks noGrp="1" noChangeArrowheads="1"/>
          </p:cNvSpPr>
          <p:nvPr>
            <p:ph type="body" idx="1"/>
          </p:nvPr>
        </p:nvSpPr>
        <p:spPr>
          <a:xfrm>
            <a:off x="914400" y="1828800"/>
            <a:ext cx="7772400" cy="3352800"/>
          </a:xfrm>
        </p:spPr>
        <p:txBody>
          <a:bodyPr/>
          <a:lstStyle/>
          <a:p>
            <a:r>
              <a:rPr lang="en-US" dirty="0">
                <a:solidFill>
                  <a:schemeClr val="bg2"/>
                </a:solidFill>
                <a:effectLst/>
              </a:rPr>
              <a:t>CPE (9-1-1 Call Taking Equipment)</a:t>
            </a:r>
          </a:p>
          <a:p>
            <a:r>
              <a:rPr lang="en-US" dirty="0">
                <a:solidFill>
                  <a:schemeClr val="bg2"/>
                </a:solidFill>
                <a:effectLst/>
              </a:rPr>
              <a:t>Network (IP)</a:t>
            </a:r>
          </a:p>
          <a:p>
            <a:r>
              <a:rPr lang="en-US" dirty="0">
                <a:solidFill>
                  <a:schemeClr val="bg2"/>
                </a:solidFill>
                <a:effectLst/>
              </a:rPr>
              <a:t>Database</a:t>
            </a:r>
          </a:p>
          <a:p>
            <a:r>
              <a:rPr lang="en-US" dirty="0">
                <a:solidFill>
                  <a:schemeClr val="bg2"/>
                </a:solidFill>
                <a:effectLst/>
              </a:rPr>
              <a:t>GIS (Graphic MSAG &amp; Auto Location)</a:t>
            </a:r>
          </a:p>
          <a:p>
            <a:r>
              <a:rPr lang="en-US" dirty="0">
                <a:solidFill>
                  <a:schemeClr val="bg2"/>
                </a:solidFill>
                <a:effectLst/>
              </a:rPr>
              <a:t>IT (Security, Upgrades &amp; Maintenance)</a:t>
            </a:r>
          </a:p>
        </p:txBody>
      </p:sp>
      <p:pic>
        <p:nvPicPr>
          <p:cNvPr id="76801" name="Picture 1" descr="C:\Documents and Settings\christy\Local Settings\Temporary Internet Files\Content.IE5\QG0IKBMB\MC900334286[1].wmf"/>
          <p:cNvPicPr>
            <a:picLocks noChangeAspect="1" noChangeArrowheads="1"/>
          </p:cNvPicPr>
          <p:nvPr/>
        </p:nvPicPr>
        <p:blipFill>
          <a:blip r:embed="rId2" cstate="print"/>
          <a:srcRect/>
          <a:stretch>
            <a:fillRect/>
          </a:stretch>
        </p:blipFill>
        <p:spPr bwMode="auto">
          <a:xfrm>
            <a:off x="6934200" y="4114800"/>
            <a:ext cx="2057400" cy="2489679"/>
          </a:xfrm>
          <a:prstGeom prst="rect">
            <a:avLst/>
          </a:prstGeom>
          <a:noFill/>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2A2D-78DE-4789-B277-8920D2CD93F9}"/>
              </a:ext>
            </a:extLst>
          </p:cNvPr>
          <p:cNvSpPr>
            <a:spLocks noGrp="1"/>
          </p:cNvSpPr>
          <p:nvPr>
            <p:ph type="title"/>
          </p:nvPr>
        </p:nvSpPr>
        <p:spPr/>
        <p:txBody>
          <a:bodyPr/>
          <a:lstStyle/>
          <a:p>
            <a:r>
              <a:rPr lang="en-US" dirty="0"/>
              <a:t>The Importance of GIS</a:t>
            </a:r>
          </a:p>
        </p:txBody>
      </p:sp>
      <p:sp>
        <p:nvSpPr>
          <p:cNvPr id="3" name="Content Placeholder 2">
            <a:extLst>
              <a:ext uri="{FF2B5EF4-FFF2-40B4-BE49-F238E27FC236}">
                <a16:creationId xmlns:a16="http://schemas.microsoft.com/office/drawing/2014/main" id="{8F8DE456-7D9D-4343-9DA1-B66530E249C8}"/>
              </a:ext>
            </a:extLst>
          </p:cNvPr>
          <p:cNvSpPr>
            <a:spLocks noGrp="1"/>
          </p:cNvSpPr>
          <p:nvPr>
            <p:ph idx="1"/>
          </p:nvPr>
        </p:nvSpPr>
        <p:spPr>
          <a:xfrm>
            <a:off x="762000" y="1828800"/>
            <a:ext cx="8153400" cy="4114800"/>
          </a:xfrm>
        </p:spPr>
        <p:txBody>
          <a:bodyPr/>
          <a:lstStyle/>
          <a:p>
            <a:pPr marL="0" indent="0">
              <a:buNone/>
            </a:pPr>
            <a:r>
              <a:rPr lang="en-US" dirty="0">
                <a:solidFill>
                  <a:schemeClr val="bg2"/>
                </a:solidFill>
                <a:effectLst/>
              </a:rPr>
              <a:t>GIS is Core to NG9-1-1</a:t>
            </a:r>
          </a:p>
          <a:p>
            <a:pPr lvl="0"/>
            <a:r>
              <a:rPr lang="en-US" sz="2000" dirty="0">
                <a:solidFill>
                  <a:schemeClr val="bg2"/>
                </a:solidFill>
                <a:effectLst/>
              </a:rPr>
              <a:t>9-1-1 call routing, location validation, and mapping</a:t>
            </a:r>
          </a:p>
          <a:p>
            <a:pPr lvl="0"/>
            <a:r>
              <a:rPr lang="en-US" sz="2000" dirty="0">
                <a:solidFill>
                  <a:schemeClr val="bg2"/>
                </a:solidFill>
                <a:effectLst/>
              </a:rPr>
              <a:t>GIS road centerlines, address points, PSAP boundaries, and NG9-1-1 Core Services will replace the MSAG, ALI and selective routers</a:t>
            </a:r>
          </a:p>
          <a:p>
            <a:pPr lvl="0"/>
            <a:r>
              <a:rPr lang="en-US" sz="2000" dirty="0">
                <a:solidFill>
                  <a:schemeClr val="bg2"/>
                </a:solidFill>
                <a:effectLst/>
              </a:rPr>
              <a:t>GIS data to be compiled from local sources into regional or statewide datasets</a:t>
            </a:r>
          </a:p>
          <a:p>
            <a:pPr lvl="0"/>
            <a:r>
              <a:rPr lang="en-US" sz="2000" dirty="0">
                <a:solidFill>
                  <a:schemeClr val="bg2"/>
                </a:solidFill>
                <a:effectLst/>
              </a:rPr>
              <a:t>Complete, accurate, up-to-date, and standards-based GIS data essential for NG9-1-1</a:t>
            </a:r>
          </a:p>
        </p:txBody>
      </p:sp>
      <p:sp>
        <p:nvSpPr>
          <p:cNvPr id="4" name="Slide Number Placeholder 3">
            <a:extLst>
              <a:ext uri="{FF2B5EF4-FFF2-40B4-BE49-F238E27FC236}">
                <a16:creationId xmlns:a16="http://schemas.microsoft.com/office/drawing/2014/main" id="{1E372CF3-B3CA-495C-9A0A-04DE923A589D}"/>
              </a:ext>
            </a:extLst>
          </p:cNvPr>
          <p:cNvSpPr>
            <a:spLocks noGrp="1"/>
          </p:cNvSpPr>
          <p:nvPr>
            <p:ph type="sldNum" sz="quarter" idx="11"/>
          </p:nvPr>
        </p:nvSpPr>
        <p:spPr/>
        <p:txBody>
          <a:bodyPr/>
          <a:lstStyle/>
          <a:p>
            <a:pPr>
              <a:defRPr/>
            </a:pPr>
            <a:fld id="{A1190265-99A9-4C69-A75A-72FAA9245A4E}" type="slidenum">
              <a:rPr lang="en-US" smtClean="0"/>
              <a:pPr>
                <a:defRPr/>
              </a:pPr>
              <a:t>36</a:t>
            </a:fld>
            <a:endParaRPr lang="en-US" dirty="0"/>
          </a:p>
        </p:txBody>
      </p:sp>
    </p:spTree>
    <p:extLst>
      <p:ext uri="{BB962C8B-B14F-4D97-AF65-F5344CB8AC3E}">
        <p14:creationId xmlns:p14="http://schemas.microsoft.com/office/powerpoint/2010/main" val="1737168771"/>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304800"/>
            <a:ext cx="8517386" cy="1143000"/>
          </a:xfrm>
        </p:spPr>
        <p:txBody>
          <a:bodyPr>
            <a:normAutofit/>
          </a:bodyPr>
          <a:lstStyle/>
          <a:p>
            <a:r>
              <a:rPr lang="en-US" sz="4000" dirty="0"/>
              <a:t>Secondary Components of  NG9-1-1	</a:t>
            </a:r>
          </a:p>
        </p:txBody>
      </p:sp>
      <p:sp>
        <p:nvSpPr>
          <p:cNvPr id="101379" name="Rectangle 3"/>
          <p:cNvSpPr>
            <a:spLocks noGrp="1" noChangeArrowheads="1"/>
          </p:cNvSpPr>
          <p:nvPr>
            <p:ph type="body" idx="1"/>
          </p:nvPr>
        </p:nvSpPr>
        <p:spPr>
          <a:xfrm>
            <a:off x="1066800" y="1981200"/>
            <a:ext cx="7848600" cy="4191000"/>
          </a:xfrm>
        </p:spPr>
        <p:txBody>
          <a:bodyPr/>
          <a:lstStyle/>
          <a:p>
            <a:pPr>
              <a:lnSpc>
                <a:spcPct val="90000"/>
              </a:lnSpc>
            </a:pPr>
            <a:r>
              <a:rPr lang="en-US" sz="2400" dirty="0">
                <a:solidFill>
                  <a:schemeClr val="bg2"/>
                </a:solidFill>
                <a:effectLst/>
              </a:rPr>
              <a:t>Funding </a:t>
            </a:r>
          </a:p>
          <a:p>
            <a:pPr>
              <a:lnSpc>
                <a:spcPct val="90000"/>
              </a:lnSpc>
            </a:pPr>
            <a:r>
              <a:rPr lang="en-US" sz="2400" dirty="0">
                <a:solidFill>
                  <a:schemeClr val="bg2"/>
                </a:solidFill>
                <a:effectLst/>
              </a:rPr>
              <a:t>Politics</a:t>
            </a:r>
          </a:p>
          <a:p>
            <a:pPr>
              <a:lnSpc>
                <a:spcPct val="90000"/>
              </a:lnSpc>
            </a:pPr>
            <a:r>
              <a:rPr lang="en-US" sz="2400" dirty="0">
                <a:solidFill>
                  <a:schemeClr val="bg2"/>
                </a:solidFill>
                <a:effectLst/>
              </a:rPr>
              <a:t>Personnel Issues</a:t>
            </a:r>
          </a:p>
          <a:p>
            <a:pPr>
              <a:lnSpc>
                <a:spcPct val="90000"/>
              </a:lnSpc>
            </a:pPr>
            <a:r>
              <a:rPr lang="en-US" sz="2400" dirty="0">
                <a:solidFill>
                  <a:schemeClr val="bg2"/>
                </a:solidFill>
                <a:effectLst/>
              </a:rPr>
              <a:t>Public Education</a:t>
            </a:r>
          </a:p>
          <a:p>
            <a:pPr>
              <a:lnSpc>
                <a:spcPct val="90000"/>
              </a:lnSpc>
            </a:pPr>
            <a:r>
              <a:rPr lang="en-US" sz="2400" dirty="0">
                <a:solidFill>
                  <a:schemeClr val="bg2"/>
                </a:solidFill>
                <a:effectLst/>
              </a:rPr>
              <a:t>PSAP Training </a:t>
            </a:r>
          </a:p>
          <a:p>
            <a:pPr>
              <a:lnSpc>
                <a:spcPct val="90000"/>
              </a:lnSpc>
            </a:pPr>
            <a:r>
              <a:rPr lang="en-US" sz="2400" dirty="0">
                <a:solidFill>
                  <a:schemeClr val="bg2"/>
                </a:solidFill>
                <a:effectLst/>
              </a:rPr>
              <a:t>Liability</a:t>
            </a:r>
          </a:p>
          <a:p>
            <a:pPr>
              <a:lnSpc>
                <a:spcPct val="90000"/>
              </a:lnSpc>
            </a:pPr>
            <a:r>
              <a:rPr lang="en-US" sz="2400" dirty="0">
                <a:solidFill>
                  <a:schemeClr val="bg2"/>
                </a:solidFill>
                <a:effectLst/>
              </a:rPr>
              <a:t>Legislation</a:t>
            </a:r>
          </a:p>
          <a:p>
            <a:pPr>
              <a:lnSpc>
                <a:spcPct val="90000"/>
              </a:lnSpc>
            </a:pPr>
            <a:r>
              <a:rPr lang="en-US" sz="2400" dirty="0">
                <a:solidFill>
                  <a:schemeClr val="bg2"/>
                </a:solidFill>
                <a:effectLst/>
              </a:rPr>
              <a:t>Partnering &amp; Sharing Data</a:t>
            </a:r>
          </a:p>
          <a:p>
            <a:pPr>
              <a:lnSpc>
                <a:spcPct val="90000"/>
              </a:lnSpc>
            </a:pPr>
            <a:endParaRPr lang="en-US" dirty="0">
              <a:solidFill>
                <a:schemeClr val="bg2"/>
              </a:solidFill>
            </a:endParaRPr>
          </a:p>
        </p:txBody>
      </p:sp>
      <p:pic>
        <p:nvPicPr>
          <p:cNvPr id="75777" name="Picture 1" descr="C:\Program Files\Microsoft Office\MEDIA\CAGCAT10\j0287005.wmf"/>
          <p:cNvPicPr>
            <a:picLocks noChangeAspect="1" noChangeArrowheads="1"/>
          </p:cNvPicPr>
          <p:nvPr/>
        </p:nvPicPr>
        <p:blipFill>
          <a:blip r:embed="rId2" cstate="print"/>
          <a:srcRect/>
          <a:stretch>
            <a:fillRect/>
          </a:stretch>
        </p:blipFill>
        <p:spPr bwMode="auto">
          <a:xfrm>
            <a:off x="5884414" y="1371600"/>
            <a:ext cx="3107186" cy="5334000"/>
          </a:xfrm>
          <a:prstGeom prst="rect">
            <a:avLst/>
          </a:prstGeom>
          <a:noFill/>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dirty="0"/>
              <a:t>Transition to NG9-1-1</a:t>
            </a:r>
          </a:p>
        </p:txBody>
      </p:sp>
      <p:sp>
        <p:nvSpPr>
          <p:cNvPr id="161795" name="Rectangle 3"/>
          <p:cNvSpPr>
            <a:spLocks noGrp="1" noChangeArrowheads="1"/>
          </p:cNvSpPr>
          <p:nvPr>
            <p:ph type="body" idx="1"/>
          </p:nvPr>
        </p:nvSpPr>
        <p:spPr>
          <a:xfrm>
            <a:off x="990600" y="1828800"/>
            <a:ext cx="7772400" cy="4114800"/>
          </a:xfrm>
        </p:spPr>
        <p:txBody>
          <a:bodyPr/>
          <a:lstStyle/>
          <a:p>
            <a:r>
              <a:rPr lang="en-US" dirty="0">
                <a:solidFill>
                  <a:schemeClr val="bg2"/>
                </a:solidFill>
                <a:effectLst/>
              </a:rPr>
              <a:t>This will be a statewide system – not a State system</a:t>
            </a:r>
          </a:p>
          <a:p>
            <a:r>
              <a:rPr lang="en-US" dirty="0">
                <a:solidFill>
                  <a:schemeClr val="bg2"/>
                </a:solidFill>
                <a:effectLst/>
              </a:rPr>
              <a:t>NENA and US DOT developed transition plans</a:t>
            </a:r>
          </a:p>
          <a:p>
            <a:r>
              <a:rPr lang="en-US" dirty="0">
                <a:solidFill>
                  <a:schemeClr val="bg2"/>
                </a:solidFill>
                <a:effectLst/>
              </a:rPr>
              <a:t>Every PSAP has a say </a:t>
            </a:r>
          </a:p>
          <a:p>
            <a:r>
              <a:rPr lang="en-US" dirty="0">
                <a:solidFill>
                  <a:schemeClr val="bg2"/>
                </a:solidFill>
                <a:effectLst/>
              </a:rPr>
              <a:t>Not going to happen overnight!</a:t>
            </a:r>
          </a:p>
          <a:p>
            <a:pPr>
              <a:buFontTx/>
              <a:buNone/>
            </a:pPr>
            <a:endParaRPr lang="en-US" dirty="0">
              <a:solidFill>
                <a:schemeClr val="bg2"/>
              </a:solidFill>
            </a:endParaRPr>
          </a:p>
        </p:txBody>
      </p:sp>
      <p:pic>
        <p:nvPicPr>
          <p:cNvPr id="72707" name="Picture 3" descr="C:\Documents and Settings\christy\Local Settings\Temporary Internet Files\Content.IE5\BOHFHZ0K\MC900250894[1].wmf"/>
          <p:cNvPicPr>
            <a:picLocks noChangeAspect="1" noChangeArrowheads="1"/>
          </p:cNvPicPr>
          <p:nvPr/>
        </p:nvPicPr>
        <p:blipFill>
          <a:blip r:embed="rId2" cstate="print"/>
          <a:srcRect/>
          <a:stretch>
            <a:fillRect/>
          </a:stretch>
        </p:blipFill>
        <p:spPr bwMode="auto">
          <a:xfrm>
            <a:off x="6629400" y="4267200"/>
            <a:ext cx="2375026" cy="2404923"/>
          </a:xfrm>
          <a:prstGeom prst="rect">
            <a:avLst/>
          </a:prstGeom>
          <a:noFill/>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Documents and Settings\christy\Local Settings\Temporary Internet Files\Content.IE5\2MBQDI1P\MC900199329[1].wmf"/>
          <p:cNvPicPr>
            <a:picLocks noChangeAspect="1" noChangeArrowheads="1"/>
          </p:cNvPicPr>
          <p:nvPr/>
        </p:nvPicPr>
        <p:blipFill>
          <a:blip r:embed="rId2" cstate="print"/>
          <a:srcRect/>
          <a:stretch>
            <a:fillRect/>
          </a:stretch>
        </p:blipFill>
        <p:spPr bwMode="auto">
          <a:xfrm>
            <a:off x="762000" y="4953000"/>
            <a:ext cx="3048000" cy="1695640"/>
          </a:xfrm>
          <a:prstGeom prst="rect">
            <a:avLst/>
          </a:prstGeom>
          <a:noFill/>
        </p:spPr>
      </p:pic>
      <p:sp>
        <p:nvSpPr>
          <p:cNvPr id="390146" name="Rectangle 2"/>
          <p:cNvSpPr>
            <a:spLocks noGrp="1" noChangeArrowheads="1"/>
          </p:cNvSpPr>
          <p:nvPr>
            <p:ph type="title"/>
          </p:nvPr>
        </p:nvSpPr>
        <p:spPr>
          <a:xfrm>
            <a:off x="457200" y="304800"/>
            <a:ext cx="8458200" cy="1143000"/>
          </a:xfrm>
        </p:spPr>
        <p:txBody>
          <a:bodyPr>
            <a:normAutofit/>
          </a:bodyPr>
          <a:lstStyle/>
          <a:p>
            <a:r>
              <a:rPr lang="en-US" i="1" dirty="0"/>
              <a:t>Regional  ESInets – Network of Networks</a:t>
            </a:r>
            <a:endParaRPr lang="en-US" sz="3600" i="1" dirty="0"/>
          </a:p>
        </p:txBody>
      </p:sp>
      <p:sp>
        <p:nvSpPr>
          <p:cNvPr id="390147" name="Rectangle 3"/>
          <p:cNvSpPr>
            <a:spLocks noGrp="1" noChangeArrowheads="1"/>
          </p:cNvSpPr>
          <p:nvPr>
            <p:ph idx="1"/>
          </p:nvPr>
        </p:nvSpPr>
        <p:spPr>
          <a:xfrm>
            <a:off x="914400" y="1722437"/>
            <a:ext cx="8458200" cy="4525963"/>
          </a:xfrm>
        </p:spPr>
        <p:txBody>
          <a:bodyPr/>
          <a:lstStyle/>
          <a:p>
            <a:pPr>
              <a:buFontTx/>
              <a:buNone/>
            </a:pPr>
            <a:r>
              <a:rPr lang="en-US" sz="2800" dirty="0">
                <a:solidFill>
                  <a:schemeClr val="bg2"/>
                </a:solidFill>
                <a:effectLst/>
              </a:rPr>
              <a:t>Interconnects PSAPs &amp; facilitates interoperability</a:t>
            </a:r>
            <a:endParaRPr lang="en-US" sz="2000" dirty="0">
              <a:solidFill>
                <a:schemeClr val="bg2"/>
              </a:solidFill>
              <a:effectLst/>
            </a:endParaRPr>
          </a:p>
          <a:p>
            <a:r>
              <a:rPr lang="en-US" sz="2800" dirty="0">
                <a:solidFill>
                  <a:schemeClr val="bg2"/>
                </a:solidFill>
                <a:effectLst/>
              </a:rPr>
              <a:t>Access</a:t>
            </a:r>
          </a:p>
          <a:p>
            <a:r>
              <a:rPr lang="en-US" sz="2800" dirty="0">
                <a:solidFill>
                  <a:schemeClr val="bg2"/>
                </a:solidFill>
                <a:effectLst/>
              </a:rPr>
              <a:t>Transfers</a:t>
            </a:r>
          </a:p>
          <a:p>
            <a:r>
              <a:rPr lang="en-US" sz="2800" dirty="0">
                <a:solidFill>
                  <a:schemeClr val="bg2"/>
                </a:solidFill>
                <a:effectLst/>
              </a:rPr>
              <a:t>Enhanced alternate &amp; </a:t>
            </a:r>
            <a:r>
              <a:rPr lang="en-US" dirty="0">
                <a:solidFill>
                  <a:schemeClr val="bg2"/>
                </a:solidFill>
                <a:effectLst/>
              </a:rPr>
              <a:t>c</a:t>
            </a:r>
            <a:r>
              <a:rPr lang="en-US" sz="2800" dirty="0">
                <a:solidFill>
                  <a:schemeClr val="bg2"/>
                </a:solidFill>
                <a:effectLst/>
              </a:rPr>
              <a:t>ontingency routing</a:t>
            </a:r>
          </a:p>
          <a:p>
            <a:r>
              <a:rPr lang="en-US" sz="2800" dirty="0">
                <a:solidFill>
                  <a:schemeClr val="bg2"/>
                </a:solidFill>
                <a:effectLst/>
              </a:rPr>
              <a:t>Remote PSAP capability</a:t>
            </a:r>
          </a:p>
          <a:p>
            <a:r>
              <a:rPr lang="en-US" sz="2800" dirty="0">
                <a:solidFill>
                  <a:schemeClr val="bg2"/>
                </a:solidFill>
                <a:effectLst/>
              </a:rPr>
              <a:t>Emergency Notification Systems</a:t>
            </a:r>
          </a:p>
          <a:p>
            <a:pPr>
              <a:buFontTx/>
              <a:buNone/>
            </a:pPr>
            <a:endParaRPr lang="en-US" sz="2400" dirty="0">
              <a:solidFill>
                <a:schemeClr val="bg2"/>
              </a:solidFill>
            </a:endParaRPr>
          </a:p>
        </p:txBody>
      </p:sp>
      <p:pic>
        <p:nvPicPr>
          <p:cNvPr id="66561" name="Picture 1" descr="C:\Documents and Settings\christy\Local Settings\Temporary Internet Files\Content.IE5\M0Q5TUFS\MC900233263[1].wmf"/>
          <p:cNvPicPr>
            <a:picLocks noChangeAspect="1" noChangeArrowheads="1"/>
          </p:cNvPicPr>
          <p:nvPr/>
        </p:nvPicPr>
        <p:blipFill>
          <a:blip r:embed="rId3" cstate="print"/>
          <a:srcRect/>
          <a:stretch>
            <a:fillRect/>
          </a:stretch>
        </p:blipFill>
        <p:spPr bwMode="auto">
          <a:xfrm>
            <a:off x="7152992" y="4229249"/>
            <a:ext cx="1762408" cy="2525917"/>
          </a:xfrm>
          <a:prstGeom prst="rect">
            <a:avLst/>
          </a:prstGeom>
          <a:noFill/>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C073-DFAC-4A45-ACE5-A2ECB585FF89}"/>
              </a:ext>
            </a:extLst>
          </p:cNvPr>
          <p:cNvSpPr>
            <a:spLocks noGrp="1"/>
          </p:cNvSpPr>
          <p:nvPr>
            <p:ph type="title"/>
          </p:nvPr>
        </p:nvSpPr>
        <p:spPr/>
        <p:txBody>
          <a:bodyPr/>
          <a:lstStyle/>
          <a:p>
            <a:r>
              <a:rPr lang="en-US" dirty="0"/>
              <a:t>Overview of Project</a:t>
            </a:r>
          </a:p>
        </p:txBody>
      </p:sp>
      <p:sp>
        <p:nvSpPr>
          <p:cNvPr id="3" name="Content Placeholder 2">
            <a:extLst>
              <a:ext uri="{FF2B5EF4-FFF2-40B4-BE49-F238E27FC236}">
                <a16:creationId xmlns:a16="http://schemas.microsoft.com/office/drawing/2014/main" id="{ECC88F89-48A1-4EE9-A97A-2F78547733F2}"/>
              </a:ext>
            </a:extLst>
          </p:cNvPr>
          <p:cNvSpPr>
            <a:spLocks noGrp="1"/>
          </p:cNvSpPr>
          <p:nvPr>
            <p:ph idx="1"/>
          </p:nvPr>
        </p:nvSpPr>
        <p:spPr>
          <a:xfrm>
            <a:off x="685800" y="1653208"/>
            <a:ext cx="7772400" cy="4114800"/>
          </a:xfrm>
        </p:spPr>
        <p:txBody>
          <a:bodyPr/>
          <a:lstStyle/>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6A9435D-E862-4B85-B5FA-2A69532A60EA}"/>
              </a:ext>
            </a:extLst>
          </p:cNvPr>
          <p:cNvSpPr>
            <a:spLocks noGrp="1"/>
          </p:cNvSpPr>
          <p:nvPr>
            <p:ph type="sldNum" sz="quarter" idx="11"/>
          </p:nvPr>
        </p:nvSpPr>
        <p:spPr/>
        <p:txBody>
          <a:bodyPr/>
          <a:lstStyle/>
          <a:p>
            <a:pPr>
              <a:defRPr/>
            </a:pPr>
            <a:fld id="{A1190265-99A9-4C69-A75A-72FAA9245A4E}" type="slidenum">
              <a:rPr lang="en-US" smtClean="0"/>
              <a:pPr>
                <a:defRPr/>
              </a:pPr>
              <a:t>4</a:t>
            </a:fld>
            <a:endParaRPr lang="en-US" dirty="0"/>
          </a:p>
        </p:txBody>
      </p:sp>
      <p:pic>
        <p:nvPicPr>
          <p:cNvPr id="7" name="Picture 6" descr="Image result">
            <a:extLst>
              <a:ext uri="{FF2B5EF4-FFF2-40B4-BE49-F238E27FC236}">
                <a16:creationId xmlns:a16="http://schemas.microsoft.com/office/drawing/2014/main" id="{8B0A5E22-5A0B-44E8-874F-6F402F49CC51}"/>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graphicFrame>
        <p:nvGraphicFramePr>
          <p:cNvPr id="6" name="Content Placeholder 5">
            <a:extLst>
              <a:ext uri="{FF2B5EF4-FFF2-40B4-BE49-F238E27FC236}">
                <a16:creationId xmlns:a16="http://schemas.microsoft.com/office/drawing/2014/main" id="{BFFBAA69-835E-4D4E-A3B8-581C41E8B203}"/>
              </a:ext>
            </a:extLst>
          </p:cNvPr>
          <p:cNvGraphicFramePr>
            <a:graphicFrameLocks/>
          </p:cNvGraphicFramePr>
          <p:nvPr>
            <p:extLst>
              <p:ext uri="{D42A27DB-BD31-4B8C-83A1-F6EECF244321}">
                <p14:modId xmlns:p14="http://schemas.microsoft.com/office/powerpoint/2010/main" val="1750136120"/>
              </p:ext>
            </p:extLst>
          </p:nvPr>
        </p:nvGraphicFramePr>
        <p:xfrm>
          <a:off x="990600" y="1752600"/>
          <a:ext cx="7086600" cy="407614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926718338"/>
                    </a:ext>
                  </a:extLst>
                </a:gridCol>
                <a:gridCol w="5715000">
                  <a:extLst>
                    <a:ext uri="{9D8B030D-6E8A-4147-A177-3AD203B41FA5}">
                      <a16:colId xmlns:a16="http://schemas.microsoft.com/office/drawing/2014/main" val="277096813"/>
                    </a:ext>
                  </a:extLst>
                </a:gridCol>
              </a:tblGrid>
              <a:tr h="457562">
                <a:tc gridSpan="2">
                  <a:txBody>
                    <a:bodyPr/>
                    <a:lstStyle/>
                    <a:p>
                      <a:pPr algn="ctr"/>
                      <a:r>
                        <a:rPr lang="en-US" sz="2000" dirty="0"/>
                        <a:t>Milestone Deliverables</a:t>
                      </a:r>
                    </a:p>
                  </a:txBody>
                  <a:tcPr/>
                </a:tc>
                <a:tc hMerge="1">
                  <a:txBody>
                    <a:bodyPr/>
                    <a:lstStyle/>
                    <a:p>
                      <a:pPr algn="ctr"/>
                      <a:endParaRPr lang="en-US" sz="2000" dirty="0"/>
                    </a:p>
                  </a:txBody>
                  <a:tcPr/>
                </a:tc>
                <a:extLst>
                  <a:ext uri="{0D108BD9-81ED-4DB2-BD59-A6C34878D82A}">
                    <a16:rowId xmlns:a16="http://schemas.microsoft.com/office/drawing/2014/main" val="2889660060"/>
                  </a:ext>
                </a:extLst>
              </a:tr>
              <a:tr h="351971">
                <a:tc>
                  <a:txBody>
                    <a:bodyPr/>
                    <a:lstStyle/>
                    <a:p>
                      <a:r>
                        <a:rPr lang="en-US" sz="1400" dirty="0"/>
                        <a:t>Milestone 1:</a:t>
                      </a:r>
                    </a:p>
                  </a:txBody>
                  <a:tcPr/>
                </a:tc>
                <a:tc>
                  <a:txBody>
                    <a:bodyPr/>
                    <a:lstStyle/>
                    <a:p>
                      <a:r>
                        <a:rPr lang="en-US" sz="1400" dirty="0"/>
                        <a:t>Completion of Project Plan and Communications Plan</a:t>
                      </a:r>
                    </a:p>
                  </a:txBody>
                  <a:tcPr/>
                </a:tc>
                <a:extLst>
                  <a:ext uri="{0D108BD9-81ED-4DB2-BD59-A6C34878D82A}">
                    <a16:rowId xmlns:a16="http://schemas.microsoft.com/office/drawing/2014/main" val="1462949210"/>
                  </a:ext>
                </a:extLst>
              </a:tr>
              <a:tr h="598351">
                <a:tc>
                  <a:txBody>
                    <a:bodyPr/>
                    <a:lstStyle/>
                    <a:p>
                      <a:r>
                        <a:rPr lang="en-US" sz="1400" dirty="0"/>
                        <a:t>Milestone 2A:</a:t>
                      </a:r>
                    </a:p>
                  </a:txBody>
                  <a:tcPr/>
                </a:tc>
                <a:tc>
                  <a:txBody>
                    <a:bodyPr/>
                    <a:lstStyle/>
                    <a:p>
                      <a:r>
                        <a:rPr lang="en-US" sz="1400" dirty="0"/>
                        <a:t>Completion of First Half of Stakeholder Engagement</a:t>
                      </a:r>
                    </a:p>
                    <a:p>
                      <a:r>
                        <a:rPr lang="en-US" sz="1400" dirty="0"/>
                        <a:t>(PSAP surveys, town hall meetings &amp; PSAP visits/interviews)</a:t>
                      </a:r>
                    </a:p>
                  </a:txBody>
                  <a:tcPr/>
                </a:tc>
                <a:extLst>
                  <a:ext uri="{0D108BD9-81ED-4DB2-BD59-A6C34878D82A}">
                    <a16:rowId xmlns:a16="http://schemas.microsoft.com/office/drawing/2014/main" val="1053012155"/>
                  </a:ext>
                </a:extLst>
              </a:tr>
              <a:tr h="598351">
                <a:tc>
                  <a:txBody>
                    <a:bodyPr/>
                    <a:lstStyle/>
                    <a:p>
                      <a:r>
                        <a:rPr lang="en-US" sz="1400" dirty="0"/>
                        <a:t>Milestone 2B:</a:t>
                      </a:r>
                    </a:p>
                  </a:txBody>
                  <a:tcPr/>
                </a:tc>
                <a:tc>
                  <a:txBody>
                    <a:bodyPr/>
                    <a:lstStyle/>
                    <a:p>
                      <a:r>
                        <a:rPr lang="en-US" sz="1400" dirty="0"/>
                        <a:t>Completion of Second Half of Stakeholder Engagement</a:t>
                      </a:r>
                    </a:p>
                    <a:p>
                      <a:r>
                        <a:rPr lang="en-US" sz="1400" dirty="0"/>
                        <a:t>(PSAP surveys, town hall meetings &amp; PSAP visits/interviews)</a:t>
                      </a:r>
                    </a:p>
                  </a:txBody>
                  <a:tcPr/>
                </a:tc>
                <a:extLst>
                  <a:ext uri="{0D108BD9-81ED-4DB2-BD59-A6C34878D82A}">
                    <a16:rowId xmlns:a16="http://schemas.microsoft.com/office/drawing/2014/main" val="2396251704"/>
                  </a:ext>
                </a:extLst>
              </a:tr>
              <a:tr h="399082">
                <a:tc>
                  <a:txBody>
                    <a:bodyPr/>
                    <a:lstStyle/>
                    <a:p>
                      <a:r>
                        <a:rPr lang="en-US" sz="1400" i="0" dirty="0"/>
                        <a:t>Milestone 3:</a:t>
                      </a:r>
                    </a:p>
                  </a:txBody>
                  <a:tcPr/>
                </a:tc>
                <a:tc>
                  <a:txBody>
                    <a:bodyPr/>
                    <a:lstStyle/>
                    <a:p>
                      <a:r>
                        <a:rPr lang="en-US" sz="1400" i="0" dirty="0"/>
                        <a:t>PSAP Inventories</a:t>
                      </a:r>
                    </a:p>
                  </a:txBody>
                  <a:tcPr/>
                </a:tc>
                <a:extLst>
                  <a:ext uri="{0D108BD9-81ED-4DB2-BD59-A6C34878D82A}">
                    <a16:rowId xmlns:a16="http://schemas.microsoft.com/office/drawing/2014/main" val="3414250377"/>
                  </a:ext>
                </a:extLst>
              </a:tr>
              <a:tr h="399082">
                <a:tc>
                  <a:txBody>
                    <a:bodyPr/>
                    <a:lstStyle/>
                    <a:p>
                      <a:r>
                        <a:rPr lang="en-US" sz="1400" dirty="0"/>
                        <a:t>Milestone 4:</a:t>
                      </a:r>
                    </a:p>
                  </a:txBody>
                  <a:tcPr/>
                </a:tc>
                <a:tc>
                  <a:txBody>
                    <a:bodyPr/>
                    <a:lstStyle/>
                    <a:p>
                      <a:r>
                        <a:rPr lang="en-US" sz="1400" dirty="0"/>
                        <a:t>ESInet Inventory</a:t>
                      </a:r>
                    </a:p>
                  </a:txBody>
                  <a:tcPr/>
                </a:tc>
                <a:extLst>
                  <a:ext uri="{0D108BD9-81ED-4DB2-BD59-A6C34878D82A}">
                    <a16:rowId xmlns:a16="http://schemas.microsoft.com/office/drawing/2014/main" val="1290393165"/>
                  </a:ext>
                </a:extLst>
              </a:tr>
              <a:tr h="399082">
                <a:tc>
                  <a:txBody>
                    <a:bodyPr/>
                    <a:lstStyle/>
                    <a:p>
                      <a:r>
                        <a:rPr lang="en-US" sz="1400" i="0" dirty="0"/>
                        <a:t>Milestone 5:</a:t>
                      </a:r>
                    </a:p>
                  </a:txBody>
                  <a:tcPr/>
                </a:tc>
                <a:tc>
                  <a:txBody>
                    <a:bodyPr/>
                    <a:lstStyle/>
                    <a:p>
                      <a:r>
                        <a:rPr lang="en-US" sz="1400" i="0" dirty="0"/>
                        <a:t>NG9-1-1 Technology Standards and Requirements</a:t>
                      </a:r>
                    </a:p>
                  </a:txBody>
                  <a:tcPr/>
                </a:tc>
                <a:extLst>
                  <a:ext uri="{0D108BD9-81ED-4DB2-BD59-A6C34878D82A}">
                    <a16:rowId xmlns:a16="http://schemas.microsoft.com/office/drawing/2014/main" val="1265400548"/>
                  </a:ext>
                </a:extLst>
              </a:tr>
              <a:tr h="436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Milestone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PSAP Needs Assessments</a:t>
                      </a:r>
                    </a:p>
                  </a:txBody>
                  <a:tcPr/>
                </a:tc>
                <a:extLst>
                  <a:ext uri="{0D108BD9-81ED-4DB2-BD59-A6C34878D82A}">
                    <a16:rowId xmlns:a16="http://schemas.microsoft.com/office/drawing/2014/main" val="2045764301"/>
                  </a:ext>
                </a:extLst>
              </a:tr>
              <a:tr h="436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Milestone 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ESInet Design and Implementation Plan</a:t>
                      </a:r>
                    </a:p>
                  </a:txBody>
                  <a:tcPr/>
                </a:tc>
                <a:extLst>
                  <a:ext uri="{0D108BD9-81ED-4DB2-BD59-A6C34878D82A}">
                    <a16:rowId xmlns:a16="http://schemas.microsoft.com/office/drawing/2014/main" val="1548373601"/>
                  </a:ext>
                </a:extLst>
              </a:tr>
            </a:tbl>
          </a:graphicData>
        </a:graphic>
      </p:graphicFrame>
    </p:spTree>
    <p:extLst>
      <p:ext uri="{BB962C8B-B14F-4D97-AF65-F5344CB8AC3E}">
        <p14:creationId xmlns:p14="http://schemas.microsoft.com/office/powerpoint/2010/main" val="2684223026"/>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7543800" cy="1143000"/>
          </a:xfrm>
        </p:spPr>
        <p:txBody>
          <a:bodyPr/>
          <a:lstStyle/>
          <a:p>
            <a:r>
              <a:rPr lang="en-US" sz="3200" dirty="0"/>
              <a:t>How Regional ESInet Will Work With NG9-1-1</a:t>
            </a:r>
          </a:p>
        </p:txBody>
      </p:sp>
      <p:sp>
        <p:nvSpPr>
          <p:cNvPr id="15363" name="Rectangle 3"/>
          <p:cNvSpPr>
            <a:spLocks noGrp="1" noChangeArrowheads="1"/>
          </p:cNvSpPr>
          <p:nvPr>
            <p:ph type="body" idx="1"/>
          </p:nvPr>
        </p:nvSpPr>
        <p:spPr>
          <a:xfrm>
            <a:off x="914400" y="1676400"/>
            <a:ext cx="7772400" cy="4419600"/>
          </a:xfrm>
        </p:spPr>
        <p:txBody>
          <a:bodyPr/>
          <a:lstStyle/>
          <a:p>
            <a:pPr>
              <a:lnSpc>
                <a:spcPct val="90000"/>
              </a:lnSpc>
            </a:pPr>
            <a:r>
              <a:rPr lang="en-US" sz="2800" dirty="0">
                <a:solidFill>
                  <a:schemeClr val="bg2"/>
                </a:solidFill>
                <a:effectLst/>
              </a:rPr>
              <a:t>Routing determined based on location at time of call setup</a:t>
            </a:r>
          </a:p>
          <a:p>
            <a:pPr lvl="1">
              <a:lnSpc>
                <a:spcPct val="90000"/>
              </a:lnSpc>
              <a:buFontTx/>
              <a:buChar char="•"/>
            </a:pPr>
            <a:r>
              <a:rPr lang="en-US" sz="2400" dirty="0">
                <a:solidFill>
                  <a:schemeClr val="bg2"/>
                </a:solidFill>
                <a:effectLst/>
              </a:rPr>
              <a:t>Emergency Call Routing Function (ECRF)</a:t>
            </a:r>
          </a:p>
          <a:p>
            <a:pPr lvl="2">
              <a:lnSpc>
                <a:spcPct val="90000"/>
              </a:lnSpc>
            </a:pPr>
            <a:r>
              <a:rPr lang="en-US" dirty="0">
                <a:solidFill>
                  <a:schemeClr val="bg2"/>
                </a:solidFill>
                <a:effectLst/>
              </a:rPr>
              <a:t>Either civic or geo location </a:t>
            </a:r>
          </a:p>
          <a:p>
            <a:pPr>
              <a:lnSpc>
                <a:spcPct val="90000"/>
              </a:lnSpc>
            </a:pPr>
            <a:r>
              <a:rPr lang="en-US" sz="2800" dirty="0">
                <a:solidFill>
                  <a:schemeClr val="bg2"/>
                </a:solidFill>
                <a:effectLst/>
              </a:rPr>
              <a:t>Routing can be changed when needed</a:t>
            </a:r>
          </a:p>
          <a:p>
            <a:pPr lvl="1">
              <a:lnSpc>
                <a:spcPct val="90000"/>
              </a:lnSpc>
              <a:buFontTx/>
              <a:buChar char="•"/>
            </a:pPr>
            <a:r>
              <a:rPr lang="en-US" sz="2400" dirty="0">
                <a:solidFill>
                  <a:schemeClr val="bg2"/>
                </a:solidFill>
                <a:effectLst/>
              </a:rPr>
              <a:t>Policy Routing Function (PRF) </a:t>
            </a:r>
          </a:p>
          <a:p>
            <a:pPr lvl="2">
              <a:lnSpc>
                <a:spcPct val="90000"/>
              </a:lnSpc>
            </a:pPr>
            <a:r>
              <a:rPr lang="en-US" dirty="0">
                <a:solidFill>
                  <a:schemeClr val="bg2"/>
                </a:solidFill>
                <a:effectLst/>
              </a:rPr>
              <a:t>Routine or contingency</a:t>
            </a:r>
          </a:p>
          <a:p>
            <a:pPr lvl="1">
              <a:lnSpc>
                <a:spcPct val="90000"/>
              </a:lnSpc>
              <a:buSzPct val="100000"/>
              <a:buFont typeface="Arial" panose="020B0604020202020204" pitchFamily="34" charset="0"/>
              <a:buChar char="•"/>
            </a:pPr>
            <a:r>
              <a:rPr lang="en-US" dirty="0">
                <a:solidFill>
                  <a:schemeClr val="bg2"/>
                </a:solidFill>
                <a:effectLst/>
              </a:rPr>
              <a:t>Border Control Function (BCF)</a:t>
            </a:r>
          </a:p>
          <a:p>
            <a:pPr>
              <a:lnSpc>
                <a:spcPct val="90000"/>
              </a:lnSpc>
            </a:pPr>
            <a:r>
              <a:rPr lang="en-US" sz="2800" dirty="0">
                <a:solidFill>
                  <a:schemeClr val="bg2"/>
                </a:solidFill>
                <a:effectLst/>
              </a:rPr>
              <a:t>Location information arrives with call</a:t>
            </a:r>
          </a:p>
          <a:p>
            <a:pPr>
              <a:lnSpc>
                <a:spcPct val="90000"/>
              </a:lnSpc>
            </a:pPr>
            <a:r>
              <a:rPr lang="en-US" sz="2800" dirty="0">
                <a:solidFill>
                  <a:schemeClr val="bg2"/>
                </a:solidFill>
                <a:effectLst/>
              </a:rPr>
              <a:t>Additional data available to be forwarded </a:t>
            </a:r>
            <a:endParaRPr lang="en-US" sz="2400" dirty="0">
              <a:solidFill>
                <a:schemeClr val="bg2"/>
              </a:solidFill>
              <a:effectLst/>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463D-C6FB-494C-8201-BB6F4B244FF2}"/>
              </a:ext>
            </a:extLst>
          </p:cNvPr>
          <p:cNvSpPr>
            <a:spLocks noGrp="1"/>
          </p:cNvSpPr>
          <p:nvPr>
            <p:ph type="title"/>
          </p:nvPr>
        </p:nvSpPr>
        <p:spPr/>
        <p:txBody>
          <a:bodyPr/>
          <a:lstStyle/>
          <a:p>
            <a:r>
              <a:rPr lang="en-US" sz="3200" dirty="0"/>
              <a:t>State of Montana</a:t>
            </a:r>
            <a:br>
              <a:rPr lang="en-US" sz="2800" dirty="0"/>
            </a:br>
            <a:r>
              <a:rPr lang="en-US" sz="2400" dirty="0"/>
              <a:t>Statewide 9-1-1 Plan Project</a:t>
            </a:r>
          </a:p>
        </p:txBody>
      </p:sp>
      <p:sp>
        <p:nvSpPr>
          <p:cNvPr id="3" name="Content Placeholder 2">
            <a:extLst>
              <a:ext uri="{FF2B5EF4-FFF2-40B4-BE49-F238E27FC236}">
                <a16:creationId xmlns:a16="http://schemas.microsoft.com/office/drawing/2014/main" id="{E28DD6A3-652A-4FDE-88D5-B60B59509CA0}"/>
              </a:ext>
            </a:extLst>
          </p:cNvPr>
          <p:cNvSpPr>
            <a:spLocks noGrp="1"/>
          </p:cNvSpPr>
          <p:nvPr>
            <p:ph idx="1"/>
          </p:nvPr>
        </p:nvSpPr>
        <p:spPr>
          <a:xfrm>
            <a:off x="685800" y="2057400"/>
            <a:ext cx="8077200" cy="3429000"/>
          </a:xfrm>
        </p:spPr>
        <p:txBody>
          <a:bodyPr/>
          <a:lstStyle/>
          <a:p>
            <a:pPr marL="0" indent="0" algn="ctr">
              <a:buNone/>
            </a:pPr>
            <a:r>
              <a:rPr lang="en-US" sz="4000" b="1" i="1" dirty="0">
                <a:solidFill>
                  <a:schemeClr val="bg2"/>
                </a:solidFill>
                <a:effectLst/>
                <a:latin typeface="Arial" panose="020B0604020202020204" pitchFamily="34" charset="0"/>
                <a:cs typeface="Arial" panose="020B0604020202020204" pitchFamily="34" charset="0"/>
              </a:rPr>
              <a:t>Federal Engineering </a:t>
            </a:r>
          </a:p>
          <a:p>
            <a:pPr marL="0" indent="0" algn="ctr">
              <a:buNone/>
            </a:pPr>
            <a:r>
              <a:rPr lang="en-US" sz="4000" b="1" i="1" dirty="0">
                <a:solidFill>
                  <a:schemeClr val="bg2"/>
                </a:solidFill>
                <a:effectLst/>
                <a:latin typeface="Arial" panose="020B0604020202020204" pitchFamily="34" charset="0"/>
                <a:cs typeface="Arial" panose="020B0604020202020204" pitchFamily="34" charset="0"/>
              </a:rPr>
              <a:t>Stands Ready to Assist &amp;</a:t>
            </a:r>
          </a:p>
          <a:p>
            <a:pPr marL="0" indent="0" algn="ctr">
              <a:buNone/>
            </a:pPr>
            <a:r>
              <a:rPr lang="en-US" sz="4000" b="1" i="1" dirty="0">
                <a:solidFill>
                  <a:schemeClr val="bg2"/>
                </a:solidFill>
                <a:effectLst/>
                <a:latin typeface="Arial" panose="020B0604020202020204" pitchFamily="34" charset="0"/>
                <a:cs typeface="Arial" panose="020B0604020202020204" pitchFamily="34" charset="0"/>
              </a:rPr>
              <a:t>Thanks You for this Opportunity</a:t>
            </a:r>
          </a:p>
        </p:txBody>
      </p:sp>
      <p:sp>
        <p:nvSpPr>
          <p:cNvPr id="4" name="Slide Number Placeholder 3">
            <a:extLst>
              <a:ext uri="{FF2B5EF4-FFF2-40B4-BE49-F238E27FC236}">
                <a16:creationId xmlns:a16="http://schemas.microsoft.com/office/drawing/2014/main" id="{F0A4289F-9716-40DD-A7D2-A4D48DDE6BE0}"/>
              </a:ext>
            </a:extLst>
          </p:cNvPr>
          <p:cNvSpPr>
            <a:spLocks noGrp="1"/>
          </p:cNvSpPr>
          <p:nvPr>
            <p:ph type="sldNum" sz="quarter" idx="11"/>
          </p:nvPr>
        </p:nvSpPr>
        <p:spPr/>
        <p:txBody>
          <a:bodyPr/>
          <a:lstStyle/>
          <a:p>
            <a:pPr>
              <a:defRPr/>
            </a:pPr>
            <a:fld id="{A1190265-99A9-4C69-A75A-72FAA9245A4E}" type="slidenum">
              <a:rPr lang="en-US" smtClean="0"/>
              <a:pPr>
                <a:defRPr/>
              </a:pPr>
              <a:t>41</a:t>
            </a:fld>
            <a:endParaRPr lang="en-US" dirty="0"/>
          </a:p>
        </p:txBody>
      </p:sp>
      <p:pic>
        <p:nvPicPr>
          <p:cNvPr id="7" name="Picture 6" descr="Image result">
            <a:extLst>
              <a:ext uri="{FF2B5EF4-FFF2-40B4-BE49-F238E27FC236}">
                <a16:creationId xmlns:a16="http://schemas.microsoft.com/office/drawing/2014/main" id="{C87B201A-CC54-4887-B7EE-6857549B7810}"/>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351076853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2C865-CBB1-43AF-944A-E362C2B71E0F}"/>
              </a:ext>
            </a:extLst>
          </p:cNvPr>
          <p:cNvSpPr>
            <a:spLocks noGrp="1"/>
          </p:cNvSpPr>
          <p:nvPr>
            <p:ph idx="1"/>
          </p:nvPr>
        </p:nvSpPr>
        <p:spPr>
          <a:xfrm>
            <a:off x="685800" y="1828800"/>
            <a:ext cx="7772400" cy="4114800"/>
          </a:xfrm>
        </p:spPr>
        <p:txBody>
          <a:bodyPr/>
          <a:lstStyle/>
          <a:p>
            <a:r>
              <a:rPr lang="en-US" dirty="0">
                <a:solidFill>
                  <a:schemeClr val="bg2"/>
                </a:solidFill>
                <a:effectLst/>
              </a:rPr>
              <a:t>PSAP Inventories &amp; Needs Assessment</a:t>
            </a:r>
          </a:p>
          <a:p>
            <a:pPr lvl="1"/>
            <a:r>
              <a:rPr lang="en-US" sz="2000" dirty="0">
                <a:solidFill>
                  <a:schemeClr val="bg2"/>
                </a:solidFill>
                <a:effectLst/>
              </a:rPr>
              <a:t>Captured and documented existing inventory and readiness of PSAPs for evolution to NG9-1-1</a:t>
            </a:r>
          </a:p>
          <a:p>
            <a:pPr lvl="1"/>
            <a:r>
              <a:rPr lang="en-US" sz="2000" dirty="0">
                <a:solidFill>
                  <a:schemeClr val="bg2"/>
                </a:solidFill>
                <a:effectLst/>
              </a:rPr>
              <a:t>Developed summary of survey data and interview results from each PSAP</a:t>
            </a:r>
          </a:p>
          <a:p>
            <a:pPr lvl="1"/>
            <a:r>
              <a:rPr lang="en-US" sz="2000" dirty="0">
                <a:solidFill>
                  <a:schemeClr val="bg2"/>
                </a:solidFill>
                <a:effectLst/>
              </a:rPr>
              <a:t>Identified technology, hardware, and software upgrades necessary for PSAP to become NG9-1-1 capable</a:t>
            </a:r>
          </a:p>
          <a:p>
            <a:pPr lvl="1"/>
            <a:r>
              <a:rPr lang="en-US" sz="2000" dirty="0">
                <a:solidFill>
                  <a:schemeClr val="bg2"/>
                </a:solidFill>
                <a:effectLst/>
              </a:rPr>
              <a:t>Developed transition pathway to NG9-1-1 for each PSAP</a:t>
            </a:r>
          </a:p>
          <a:p>
            <a:pPr lvl="1"/>
            <a:endParaRPr lang="en-US" sz="1000" dirty="0">
              <a:solidFill>
                <a:schemeClr val="bg2"/>
              </a:solidFill>
            </a:endParaRPr>
          </a:p>
          <a:p>
            <a:pPr marL="0" indent="0">
              <a:buNone/>
            </a:pPr>
            <a:endParaRPr lang="en-US" sz="2000" i="1" dirty="0">
              <a:solidFill>
                <a:schemeClr val="bg2"/>
              </a:solidFill>
              <a:effectLst>
                <a:outerShdw blurRad="38100" dist="38100" dir="2700000" algn="tl">
                  <a:srgbClr val="000000">
                    <a:alpha val="43137"/>
                  </a:srgbClr>
                </a:outerShdw>
              </a:effectLst>
            </a:endParaRPr>
          </a:p>
          <a:p>
            <a:pPr marL="0" indent="0">
              <a:buNone/>
            </a:pPr>
            <a:endParaRPr lang="en-US" sz="2400" dirty="0">
              <a:solidFill>
                <a:schemeClr val="bg2"/>
              </a:solidFill>
            </a:endParaRPr>
          </a:p>
        </p:txBody>
      </p:sp>
      <p:sp>
        <p:nvSpPr>
          <p:cNvPr id="4" name="Slide Number Placeholder 3">
            <a:extLst>
              <a:ext uri="{FF2B5EF4-FFF2-40B4-BE49-F238E27FC236}">
                <a16:creationId xmlns:a16="http://schemas.microsoft.com/office/drawing/2014/main" id="{6FDD731E-DF16-4474-9944-166DA0E01E94}"/>
              </a:ext>
            </a:extLst>
          </p:cNvPr>
          <p:cNvSpPr>
            <a:spLocks noGrp="1"/>
          </p:cNvSpPr>
          <p:nvPr>
            <p:ph type="sldNum" sz="quarter" idx="11"/>
          </p:nvPr>
        </p:nvSpPr>
        <p:spPr/>
        <p:txBody>
          <a:bodyPr/>
          <a:lstStyle/>
          <a:p>
            <a:pPr>
              <a:defRPr/>
            </a:pPr>
            <a:fld id="{A1190265-99A9-4C69-A75A-72FAA9245A4E}" type="slidenum">
              <a:rPr lang="en-US" smtClean="0"/>
              <a:pPr>
                <a:defRPr/>
              </a:pPr>
              <a:t>5</a:t>
            </a:fld>
            <a:endParaRPr lang="en-US" dirty="0"/>
          </a:p>
        </p:txBody>
      </p:sp>
      <p:pic>
        <p:nvPicPr>
          <p:cNvPr id="7" name="Picture 6" descr="Image result">
            <a:extLst>
              <a:ext uri="{FF2B5EF4-FFF2-40B4-BE49-F238E27FC236}">
                <a16:creationId xmlns:a16="http://schemas.microsoft.com/office/drawing/2014/main" id="{1696F06D-3A63-4775-8FF9-23792F5F879E}"/>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
        <p:nvSpPr>
          <p:cNvPr id="9" name="Title 1">
            <a:extLst>
              <a:ext uri="{FF2B5EF4-FFF2-40B4-BE49-F238E27FC236}">
                <a16:creationId xmlns:a16="http://schemas.microsoft.com/office/drawing/2014/main" id="{E3EB18D1-87A1-4277-9309-49531AC39244}"/>
              </a:ext>
            </a:extLst>
          </p:cNvPr>
          <p:cNvSpPr>
            <a:spLocks noGrp="1"/>
          </p:cNvSpPr>
          <p:nvPr>
            <p:ph type="title"/>
          </p:nvPr>
        </p:nvSpPr>
        <p:spPr>
          <a:xfrm>
            <a:off x="457200" y="304800"/>
            <a:ext cx="7315200" cy="1143000"/>
          </a:xfrm>
        </p:spPr>
        <p:txBody>
          <a:bodyPr/>
          <a:lstStyle/>
          <a:p>
            <a:r>
              <a:rPr lang="en-US" dirty="0"/>
              <a:t>What We Did</a:t>
            </a:r>
          </a:p>
        </p:txBody>
      </p:sp>
    </p:spTree>
    <p:extLst>
      <p:ext uri="{BB962C8B-B14F-4D97-AF65-F5344CB8AC3E}">
        <p14:creationId xmlns:p14="http://schemas.microsoft.com/office/powerpoint/2010/main" val="361366731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685800" y="1828800"/>
            <a:ext cx="7772400" cy="3657600"/>
          </a:xfrm>
        </p:spPr>
        <p:txBody>
          <a:bodyPr/>
          <a:lstStyle/>
          <a:p>
            <a:r>
              <a:rPr lang="en-US" dirty="0">
                <a:solidFill>
                  <a:schemeClr val="bg2"/>
                </a:solidFill>
                <a:effectLst/>
              </a:rPr>
              <a:t>ESInet Inventory</a:t>
            </a:r>
          </a:p>
          <a:p>
            <a:pPr lvl="1"/>
            <a:r>
              <a:rPr lang="en-US" sz="2000" dirty="0">
                <a:solidFill>
                  <a:schemeClr val="bg2"/>
                </a:solidFill>
                <a:effectLst/>
              </a:rPr>
              <a:t>Captured and documented status of the existing statewide  9-1-1 network </a:t>
            </a:r>
          </a:p>
          <a:p>
            <a:pPr lvl="1"/>
            <a:r>
              <a:rPr lang="en-US" sz="2000" dirty="0">
                <a:solidFill>
                  <a:schemeClr val="bg2"/>
                </a:solidFill>
                <a:effectLst/>
              </a:rPr>
              <a:t>Worked with Vision Net &amp; CenturyLink to obtain current network diagrams, maps and current bandwidth availability and utilization</a:t>
            </a:r>
          </a:p>
          <a:p>
            <a:pPr lvl="1"/>
            <a:r>
              <a:rPr lang="en-US" sz="2000" dirty="0">
                <a:solidFill>
                  <a:schemeClr val="bg2"/>
                </a:solidFill>
                <a:effectLst/>
              </a:rPr>
              <a:t>Captured existing ESInet inventory</a:t>
            </a:r>
          </a:p>
          <a:p>
            <a:pPr marL="0" indent="0">
              <a:buNone/>
            </a:pPr>
            <a:endParaRPr lang="en-US" sz="2400" i="1"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6</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
        <p:nvSpPr>
          <p:cNvPr id="8" name="Title 1">
            <a:extLst>
              <a:ext uri="{FF2B5EF4-FFF2-40B4-BE49-F238E27FC236}">
                <a16:creationId xmlns:a16="http://schemas.microsoft.com/office/drawing/2014/main" id="{3E60FC2F-3B4B-4255-B004-BC8712042613}"/>
              </a:ext>
            </a:extLst>
          </p:cNvPr>
          <p:cNvSpPr>
            <a:spLocks noGrp="1"/>
          </p:cNvSpPr>
          <p:nvPr>
            <p:ph type="title"/>
          </p:nvPr>
        </p:nvSpPr>
        <p:spPr>
          <a:xfrm>
            <a:off x="457200" y="304800"/>
            <a:ext cx="7315200" cy="1143000"/>
          </a:xfrm>
        </p:spPr>
        <p:txBody>
          <a:bodyPr/>
          <a:lstStyle/>
          <a:p>
            <a:r>
              <a:rPr lang="en-US" dirty="0"/>
              <a:t>What We Did</a:t>
            </a:r>
          </a:p>
        </p:txBody>
      </p:sp>
    </p:spTree>
    <p:extLst>
      <p:ext uri="{BB962C8B-B14F-4D97-AF65-F5344CB8AC3E}">
        <p14:creationId xmlns:p14="http://schemas.microsoft.com/office/powerpoint/2010/main" val="133902340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685800" y="1828800"/>
            <a:ext cx="7772400" cy="3581400"/>
          </a:xfrm>
        </p:spPr>
        <p:txBody>
          <a:bodyPr/>
          <a:lstStyle/>
          <a:p>
            <a:r>
              <a:rPr lang="en-US" dirty="0">
                <a:solidFill>
                  <a:schemeClr val="bg2"/>
                </a:solidFill>
                <a:effectLst/>
              </a:rPr>
              <a:t>NG9-1-1 Technology Standards and Requirements</a:t>
            </a:r>
          </a:p>
          <a:p>
            <a:pPr lvl="1"/>
            <a:r>
              <a:rPr lang="en-US" sz="2000" dirty="0">
                <a:solidFill>
                  <a:schemeClr val="bg2"/>
                </a:solidFill>
                <a:effectLst/>
              </a:rPr>
              <a:t>Recommended standards to the State for ESInet, network security, GIS data, call delivery, and call processing based on NG9-1-1 national standards</a:t>
            </a:r>
          </a:p>
          <a:p>
            <a:pPr lvl="1"/>
            <a:r>
              <a:rPr lang="en-US" sz="2000" dirty="0">
                <a:solidFill>
                  <a:schemeClr val="bg2"/>
                </a:solidFill>
                <a:effectLst/>
              </a:rPr>
              <a:t>Developed a preliminary set of NG9-1-1 technology requirements</a:t>
            </a:r>
          </a:p>
          <a:p>
            <a:pPr lvl="1"/>
            <a:endParaRPr lang="en-US" sz="1050" dirty="0">
              <a:solidFill>
                <a:schemeClr val="bg2"/>
              </a:solidFill>
            </a:endParaRP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7</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
        <p:nvSpPr>
          <p:cNvPr id="11" name="Title 1">
            <a:extLst>
              <a:ext uri="{FF2B5EF4-FFF2-40B4-BE49-F238E27FC236}">
                <a16:creationId xmlns:a16="http://schemas.microsoft.com/office/drawing/2014/main" id="{A902BA49-423E-4213-A9AF-10111D6E6177}"/>
              </a:ext>
            </a:extLst>
          </p:cNvPr>
          <p:cNvSpPr>
            <a:spLocks noGrp="1"/>
          </p:cNvSpPr>
          <p:nvPr>
            <p:ph type="title"/>
          </p:nvPr>
        </p:nvSpPr>
        <p:spPr>
          <a:xfrm>
            <a:off x="457200" y="304800"/>
            <a:ext cx="7315200" cy="1143000"/>
          </a:xfrm>
        </p:spPr>
        <p:txBody>
          <a:bodyPr/>
          <a:lstStyle/>
          <a:p>
            <a:r>
              <a:rPr lang="en-US" dirty="0"/>
              <a:t>What We Did</a:t>
            </a:r>
          </a:p>
        </p:txBody>
      </p:sp>
    </p:spTree>
    <p:extLst>
      <p:ext uri="{BB962C8B-B14F-4D97-AF65-F5344CB8AC3E}">
        <p14:creationId xmlns:p14="http://schemas.microsoft.com/office/powerpoint/2010/main" val="271542805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685800" y="1828800"/>
            <a:ext cx="7848600" cy="2590800"/>
          </a:xfrm>
        </p:spPr>
        <p:txBody>
          <a:bodyPr/>
          <a:lstStyle/>
          <a:p>
            <a:r>
              <a:rPr lang="en-US" dirty="0">
                <a:solidFill>
                  <a:schemeClr val="bg2"/>
                </a:solidFill>
                <a:effectLst/>
              </a:rPr>
              <a:t>NG9-1-1/ESInet Design and Implementation Plan</a:t>
            </a:r>
          </a:p>
          <a:p>
            <a:pPr lvl="1"/>
            <a:r>
              <a:rPr lang="en-US" sz="2000" dirty="0">
                <a:solidFill>
                  <a:schemeClr val="bg2"/>
                </a:solidFill>
                <a:effectLst/>
              </a:rPr>
              <a:t>Developed and validated ESInet requirements</a:t>
            </a:r>
          </a:p>
          <a:p>
            <a:pPr lvl="1"/>
            <a:r>
              <a:rPr lang="en-US" sz="2000" dirty="0">
                <a:solidFill>
                  <a:schemeClr val="bg2"/>
                </a:solidFill>
                <a:effectLst/>
              </a:rPr>
              <a:t>Developed recommended requirements, designs and implementation plans for a statewide ESInet</a:t>
            </a:r>
          </a:p>
          <a:p>
            <a:pPr lvl="1"/>
            <a:endParaRPr lang="en-US" sz="1050" i="1" dirty="0">
              <a:solidFill>
                <a:schemeClr val="bg2"/>
              </a:solidFill>
              <a:effectLst/>
            </a:endParaRPr>
          </a:p>
          <a:p>
            <a:pPr marL="0" indent="0">
              <a:buNone/>
            </a:pPr>
            <a:endParaRPr lang="en-US" dirty="0">
              <a:solidFill>
                <a:schemeClr val="bg2"/>
              </a:solidFill>
            </a:endParaRP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8</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
        <p:nvSpPr>
          <p:cNvPr id="8" name="Title 1">
            <a:extLst>
              <a:ext uri="{FF2B5EF4-FFF2-40B4-BE49-F238E27FC236}">
                <a16:creationId xmlns:a16="http://schemas.microsoft.com/office/drawing/2014/main" id="{C9E729E9-414D-416E-A06A-B46BB9E96DF7}"/>
              </a:ext>
            </a:extLst>
          </p:cNvPr>
          <p:cNvSpPr>
            <a:spLocks noGrp="1"/>
          </p:cNvSpPr>
          <p:nvPr>
            <p:ph type="title"/>
          </p:nvPr>
        </p:nvSpPr>
        <p:spPr>
          <a:xfrm>
            <a:off x="457200" y="304800"/>
            <a:ext cx="7315200" cy="1143000"/>
          </a:xfrm>
        </p:spPr>
        <p:txBody>
          <a:bodyPr/>
          <a:lstStyle/>
          <a:p>
            <a:r>
              <a:rPr lang="en-US" dirty="0"/>
              <a:t>What We Did</a:t>
            </a:r>
          </a:p>
        </p:txBody>
      </p:sp>
    </p:spTree>
    <p:extLst>
      <p:ext uri="{BB962C8B-B14F-4D97-AF65-F5344CB8AC3E}">
        <p14:creationId xmlns:p14="http://schemas.microsoft.com/office/powerpoint/2010/main" val="98610911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02EC-9BE2-4F2D-8E50-150D22F68906}"/>
              </a:ext>
            </a:extLst>
          </p:cNvPr>
          <p:cNvSpPr>
            <a:spLocks noGrp="1"/>
          </p:cNvSpPr>
          <p:nvPr>
            <p:ph type="title"/>
          </p:nvPr>
        </p:nvSpPr>
        <p:spPr/>
        <p:txBody>
          <a:bodyPr/>
          <a:lstStyle/>
          <a:p>
            <a:r>
              <a:rPr lang="en-US" dirty="0"/>
              <a:t>ESInet Options – Option 1</a:t>
            </a:r>
          </a:p>
        </p:txBody>
      </p:sp>
      <p:sp>
        <p:nvSpPr>
          <p:cNvPr id="3" name="Content Placeholder 2">
            <a:extLst>
              <a:ext uri="{FF2B5EF4-FFF2-40B4-BE49-F238E27FC236}">
                <a16:creationId xmlns:a16="http://schemas.microsoft.com/office/drawing/2014/main" id="{0A7F9E21-A64D-470E-B462-0D91D7B96365}"/>
              </a:ext>
            </a:extLst>
          </p:cNvPr>
          <p:cNvSpPr>
            <a:spLocks noGrp="1"/>
          </p:cNvSpPr>
          <p:nvPr>
            <p:ph idx="1"/>
          </p:nvPr>
        </p:nvSpPr>
        <p:spPr>
          <a:xfrm>
            <a:off x="457200" y="1608056"/>
            <a:ext cx="8229600" cy="4411744"/>
          </a:xfrm>
        </p:spPr>
        <p:txBody>
          <a:bodyPr/>
          <a:lstStyle/>
          <a:p>
            <a:pPr marL="0" indent="0">
              <a:buNone/>
            </a:pPr>
            <a:r>
              <a:rPr lang="en-US" sz="2000" b="1" dirty="0">
                <a:solidFill>
                  <a:schemeClr val="bg2"/>
                </a:solidFill>
                <a:effectLst/>
                <a:cs typeface="Calibri" panose="020F0502020204030204" pitchFamily="34" charset="0"/>
              </a:rPr>
              <a:t>One Vendor: </a:t>
            </a:r>
            <a:r>
              <a:rPr lang="en-US" sz="2000" dirty="0">
                <a:solidFill>
                  <a:schemeClr val="bg2"/>
                </a:solidFill>
                <a:effectLst/>
                <a:cs typeface="Calibri" panose="020F0502020204030204" pitchFamily="34" charset="0"/>
              </a:rPr>
              <a:t>Acquisition and full implementation of statewide ESInet, NGCS, GIS Services and Hosted CPE. </a:t>
            </a:r>
          </a:p>
          <a:p>
            <a:r>
              <a:rPr lang="en-US" sz="2000" b="1" dirty="0">
                <a:solidFill>
                  <a:schemeClr val="bg2"/>
                </a:solidFill>
                <a:effectLst/>
                <a:cs typeface="Calibri" panose="020F0502020204030204" pitchFamily="34" charset="0"/>
              </a:rPr>
              <a:t>Advantages: </a:t>
            </a:r>
          </a:p>
          <a:p>
            <a:pPr lvl="1"/>
            <a:r>
              <a:rPr lang="en-US" sz="2000" dirty="0">
                <a:solidFill>
                  <a:schemeClr val="bg2"/>
                </a:solidFill>
                <a:effectLst/>
                <a:cs typeface="Calibri" panose="020F0502020204030204" pitchFamily="34" charset="0"/>
              </a:rPr>
              <a:t>Time saved during procurement process. </a:t>
            </a:r>
          </a:p>
          <a:p>
            <a:pPr lvl="1"/>
            <a:r>
              <a:rPr lang="en-US" sz="2000" dirty="0">
                <a:solidFill>
                  <a:schemeClr val="bg2"/>
                </a:solidFill>
                <a:effectLst/>
                <a:cs typeface="Calibri" panose="020F0502020204030204" pitchFamily="34" charset="0"/>
              </a:rPr>
              <a:t>A single vendor should be easier to manage. </a:t>
            </a:r>
          </a:p>
          <a:p>
            <a:pPr lvl="1"/>
            <a:r>
              <a:rPr lang="en-US" sz="2000" dirty="0">
                <a:solidFill>
                  <a:schemeClr val="bg2"/>
                </a:solidFill>
                <a:effectLst/>
                <a:cs typeface="Calibri" panose="020F0502020204030204" pitchFamily="34" charset="0"/>
              </a:rPr>
              <a:t>A single vendor should deploy faster with a streamlined implementation. </a:t>
            </a:r>
          </a:p>
          <a:p>
            <a:pPr lvl="1"/>
            <a:r>
              <a:rPr lang="en-US" sz="2000" dirty="0">
                <a:solidFill>
                  <a:schemeClr val="bg2"/>
                </a:solidFill>
                <a:effectLst/>
                <a:cs typeface="Calibri" panose="020F0502020204030204" pitchFamily="34" charset="0"/>
              </a:rPr>
              <a:t>There should be an assurance of interoperability among all components. </a:t>
            </a:r>
          </a:p>
          <a:p>
            <a:pPr lvl="1"/>
            <a:r>
              <a:rPr lang="en-US" sz="2000" dirty="0">
                <a:solidFill>
                  <a:schemeClr val="bg2"/>
                </a:solidFill>
                <a:effectLst/>
                <a:cs typeface="Calibri" panose="020F0502020204030204" pitchFamily="34" charset="0"/>
              </a:rPr>
              <a:t>A single vendor to answer all needs and address all issues. </a:t>
            </a:r>
          </a:p>
          <a:p>
            <a:endParaRPr lang="en-US" sz="2400" dirty="0">
              <a:solidFill>
                <a:schemeClr val="bg2"/>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970F62C-A582-4E69-AFE4-2593FD1B4782}"/>
              </a:ext>
            </a:extLst>
          </p:cNvPr>
          <p:cNvSpPr>
            <a:spLocks noGrp="1"/>
          </p:cNvSpPr>
          <p:nvPr>
            <p:ph type="sldNum" sz="quarter" idx="11"/>
          </p:nvPr>
        </p:nvSpPr>
        <p:spPr/>
        <p:txBody>
          <a:bodyPr/>
          <a:lstStyle/>
          <a:p>
            <a:pPr>
              <a:defRPr/>
            </a:pPr>
            <a:fld id="{A1190265-99A9-4C69-A75A-72FAA9245A4E}" type="slidenum">
              <a:rPr lang="en-US" smtClean="0"/>
              <a:pPr>
                <a:defRPr/>
              </a:pPr>
              <a:t>9</a:t>
            </a:fld>
            <a:endParaRPr lang="en-US" dirty="0"/>
          </a:p>
        </p:txBody>
      </p:sp>
      <p:pic>
        <p:nvPicPr>
          <p:cNvPr id="7" name="Picture 6" descr="Image result">
            <a:extLst>
              <a:ext uri="{FF2B5EF4-FFF2-40B4-BE49-F238E27FC236}">
                <a16:creationId xmlns:a16="http://schemas.microsoft.com/office/drawing/2014/main" id="{E5A904ED-B61B-4D13-B966-70C92BCB4EA9}"/>
              </a:ext>
            </a:extLst>
          </p:cNvPr>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449179"/>
            <a:ext cx="762000" cy="770021"/>
          </a:xfrm>
          <a:prstGeom prst="rect">
            <a:avLst/>
          </a:prstGeom>
          <a:noFill/>
          <a:ln>
            <a:noFill/>
          </a:ln>
        </p:spPr>
      </p:pic>
    </p:spTree>
    <p:extLst>
      <p:ext uri="{BB962C8B-B14F-4D97-AF65-F5344CB8AC3E}">
        <p14:creationId xmlns:p14="http://schemas.microsoft.com/office/powerpoint/2010/main" val="4196194368"/>
      </p:ext>
    </p:extLst>
  </p:cSld>
  <p:clrMapOvr>
    <a:masterClrMapping/>
  </p:clrMapOvr>
  <p:transition spd="slow">
    <p:fade/>
  </p:transition>
</p:sld>
</file>

<file path=ppt/theme/theme1.xml><?xml version="1.0" encoding="utf-8"?>
<a:theme xmlns:a="http://schemas.openxmlformats.org/drawingml/2006/main" name="HNS Presentation">
  <a:themeElements>
    <a:clrScheme name="">
      <a:dk1>
        <a:srgbClr val="000000"/>
      </a:dk1>
      <a:lt1>
        <a:srgbClr val="FFFFFF"/>
      </a:lt1>
      <a:dk2>
        <a:srgbClr val="99CCFF"/>
      </a:dk2>
      <a:lt2>
        <a:srgbClr val="CBCBCB"/>
      </a:lt2>
      <a:accent1>
        <a:srgbClr val="00CCFF"/>
      </a:accent1>
      <a:accent2>
        <a:srgbClr val="00FFCC"/>
      </a:accent2>
      <a:accent3>
        <a:srgbClr val="CAE2FF"/>
      </a:accent3>
      <a:accent4>
        <a:srgbClr val="DADADA"/>
      </a:accent4>
      <a:accent5>
        <a:srgbClr val="AAE2FF"/>
      </a:accent5>
      <a:accent6>
        <a:srgbClr val="00E7B9"/>
      </a:accent6>
      <a:hlink>
        <a:srgbClr val="FF3300"/>
      </a:hlink>
      <a:folHlink>
        <a:srgbClr val="FF7C80"/>
      </a:folHlink>
    </a:clrScheme>
    <a:fontScheme name="HNS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HNS Presenta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HNS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HNS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21125</TotalTime>
  <Words>2422</Words>
  <Application>Microsoft Office PowerPoint</Application>
  <PresentationFormat>Letter Paper (8.5x11 in)</PresentationFormat>
  <Paragraphs>316</Paragraphs>
  <Slides>41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Narrow</vt:lpstr>
      <vt:lpstr>Calibri</vt:lpstr>
      <vt:lpstr>Times New Roman</vt:lpstr>
      <vt:lpstr>Wingdings</vt:lpstr>
      <vt:lpstr>HNS Presentation</vt:lpstr>
      <vt:lpstr>State of Montana Statewide 9-1-1 Plan Project</vt:lpstr>
      <vt:lpstr>Introductions</vt:lpstr>
      <vt:lpstr>Genesis of Project</vt:lpstr>
      <vt:lpstr>Overview of Project</vt:lpstr>
      <vt:lpstr>What We Did</vt:lpstr>
      <vt:lpstr>What We Did</vt:lpstr>
      <vt:lpstr>What We Did</vt:lpstr>
      <vt:lpstr>What We Did</vt:lpstr>
      <vt:lpstr>ESInet Options – Option 1</vt:lpstr>
      <vt:lpstr>ESInet Options – Option 1</vt:lpstr>
      <vt:lpstr>ESInet Options – Option 1</vt:lpstr>
      <vt:lpstr>ESInet Options – Option 2</vt:lpstr>
      <vt:lpstr>ESInet Options – Option 2</vt:lpstr>
      <vt:lpstr>ESInet Options – Option 2</vt:lpstr>
      <vt:lpstr>ESInet Options – Option 3</vt:lpstr>
      <vt:lpstr>ESInet Options – Option 3</vt:lpstr>
      <vt:lpstr>ESInet Options – Option 4</vt:lpstr>
      <vt:lpstr>ESInet Options – Option 5</vt:lpstr>
      <vt:lpstr>ESInet Options – Option 5</vt:lpstr>
      <vt:lpstr>ESInet Options – Option 6</vt:lpstr>
      <vt:lpstr>ESInet Options – Option 6</vt:lpstr>
      <vt:lpstr>ESInet Options – Option 6</vt:lpstr>
      <vt:lpstr>Next Steps</vt:lpstr>
      <vt:lpstr>Next Steps</vt:lpstr>
      <vt:lpstr>Next Steps</vt:lpstr>
      <vt:lpstr>Introduction to Next Generation 9-1-1</vt:lpstr>
      <vt:lpstr>Do You Have the Same Telephone You Had in 1968?</vt:lpstr>
      <vt:lpstr>Do You Play Music the Same Way You Did in 1968?</vt:lpstr>
      <vt:lpstr>Do You Have ANY of the Same Technology You Had in 1968?</vt:lpstr>
      <vt:lpstr>Do You Think it is Time for Next Generation 9-1-1?</vt:lpstr>
      <vt:lpstr>What is NG9-1-1?</vt:lpstr>
      <vt:lpstr>Next Generation 9-1-1 </vt:lpstr>
      <vt:lpstr>WHY IT IS TIME FOR NG9-1-1</vt:lpstr>
      <vt:lpstr>WIIFM? Benefits of NG9-1-1</vt:lpstr>
      <vt:lpstr>Primary Components of  NG9-1-1</vt:lpstr>
      <vt:lpstr>The Importance of GIS</vt:lpstr>
      <vt:lpstr>Secondary Components of  NG9-1-1 </vt:lpstr>
      <vt:lpstr>Transition to NG9-1-1</vt:lpstr>
      <vt:lpstr>Regional  ESInets – Network of Networks</vt:lpstr>
      <vt:lpstr>How Regional ESInet Will Work With NG9-1-1</vt:lpstr>
      <vt:lpstr>State of Montana Statewide 9-1-1 Plan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20100408</dc:title>
  <dc:creator>Federal Engineering, Inc.</dc:creator>
  <cp:lastModifiedBy>Scott Strom</cp:lastModifiedBy>
  <cp:revision>1850</cp:revision>
  <cp:lastPrinted>1601-01-01T00:00:00Z</cp:lastPrinted>
  <dcterms:created xsi:type="dcterms:W3CDTF">2008-10-27T13:26:06Z</dcterms:created>
  <dcterms:modified xsi:type="dcterms:W3CDTF">2019-07-01T18:14:35Z</dcterms:modified>
</cp:coreProperties>
</file>