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5"/>
  </p:sldMasterIdLst>
  <p:notesMasterIdLst>
    <p:notesMasterId r:id="rId30"/>
  </p:notesMasterIdLst>
  <p:sldIdLst>
    <p:sldId id="256" r:id="rId6"/>
    <p:sldId id="257" r:id="rId7"/>
    <p:sldId id="281" r:id="rId8"/>
    <p:sldId id="258" r:id="rId9"/>
    <p:sldId id="261" r:id="rId10"/>
    <p:sldId id="263" r:id="rId11"/>
    <p:sldId id="280" r:id="rId12"/>
    <p:sldId id="278" r:id="rId13"/>
    <p:sldId id="262" r:id="rId14"/>
    <p:sldId id="274" r:id="rId15"/>
    <p:sldId id="275" r:id="rId16"/>
    <p:sldId id="276" r:id="rId17"/>
    <p:sldId id="259" r:id="rId18"/>
    <p:sldId id="277" r:id="rId19"/>
    <p:sldId id="279" r:id="rId20"/>
    <p:sldId id="265" r:id="rId21"/>
    <p:sldId id="268" r:id="rId22"/>
    <p:sldId id="269" r:id="rId23"/>
    <p:sldId id="266" r:id="rId24"/>
    <p:sldId id="270" r:id="rId25"/>
    <p:sldId id="271" r:id="rId26"/>
    <p:sldId id="272" r:id="rId27"/>
    <p:sldId id="273" r:id="rId28"/>
    <p:sldId id="26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9007"/>
    <a:srgbClr val="748555"/>
    <a:srgbClr val="897966"/>
    <a:srgbClr val="000000"/>
    <a:srgbClr val="BE754A"/>
    <a:srgbClr val="003E74"/>
    <a:srgbClr val="C02030"/>
    <a:srgbClr val="C022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4"/>
  </p:normalViewPr>
  <p:slideViewPr>
    <p:cSldViewPr snapToGrid="0" snapToObjects="1">
      <p:cViewPr varScale="1">
        <p:scale>
          <a:sx n="108" d="100"/>
          <a:sy n="108" d="100"/>
        </p:scale>
        <p:origin x="168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redondo, Elle" userId="46a68af4-0132-443a-9c64-701bdead92d1" providerId="ADAL" clId="{251ABC46-90D6-4434-8828-E3AB31152924}"/>
    <pc:docChg chg="custSel modSld">
      <pc:chgData name="Arredondo, Elle" userId="46a68af4-0132-443a-9c64-701bdead92d1" providerId="ADAL" clId="{251ABC46-90D6-4434-8828-E3AB31152924}" dt="2018-09-27T22:07:14.806" v="58" actId="20577"/>
      <pc:docMkLst>
        <pc:docMk/>
      </pc:docMkLst>
      <pc:sldChg chg="modSp">
        <pc:chgData name="Arredondo, Elle" userId="46a68af4-0132-443a-9c64-701bdead92d1" providerId="ADAL" clId="{251ABC46-90D6-4434-8828-E3AB31152924}" dt="2018-09-27T22:07:14.806" v="58" actId="20577"/>
        <pc:sldMkLst>
          <pc:docMk/>
          <pc:sldMk cId="1505781343" sldId="267"/>
        </pc:sldMkLst>
        <pc:spChg chg="mod">
          <ac:chgData name="Arredondo, Elle" userId="46a68af4-0132-443a-9c64-701bdead92d1" providerId="ADAL" clId="{251ABC46-90D6-4434-8828-E3AB31152924}" dt="2018-09-27T22:07:14.806" v="58" actId="20577"/>
          <ac:spMkLst>
            <pc:docMk/>
            <pc:sldMk cId="1505781343" sldId="267"/>
            <ac:spMk id="3" creationId="{709A6E93-C05B-4C19-B31B-F6F509D9A63D}"/>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4" Type="http://schemas.openxmlformats.org/officeDocument/2006/relationships/image" Target="../media/image3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4" Type="http://schemas.openxmlformats.org/officeDocument/2006/relationships/image" Target="../media/image37.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16172-9749-4770-8F2A-92440CA33670}" type="doc">
      <dgm:prSet loTypeId="urn:microsoft.com/office/officeart/2005/8/layout/vList3" loCatId="list" qsTypeId="urn:microsoft.com/office/officeart/2005/8/quickstyle/3d4" qsCatId="3D" csTypeId="urn:microsoft.com/office/officeart/2005/8/colors/colorful1" csCatId="colorful" phldr="1"/>
      <dgm:spPr/>
      <dgm:t>
        <a:bodyPr/>
        <a:lstStyle/>
        <a:p>
          <a:endParaRPr lang="en-US"/>
        </a:p>
      </dgm:t>
    </dgm:pt>
    <dgm:pt modelId="{22DEA83E-6F5A-4605-95A4-EA83542EF022}">
      <dgm:prSet phldrT="[Text]"/>
      <dgm:spPr>
        <a:solidFill>
          <a:srgbClr val="897966"/>
        </a:solidFill>
      </dgm:spPr>
      <dgm:t>
        <a:bodyPr/>
        <a:lstStyle/>
        <a:p>
          <a:r>
            <a:rPr lang="en-US" dirty="0"/>
            <a:t>Background</a:t>
          </a:r>
        </a:p>
      </dgm:t>
    </dgm:pt>
    <dgm:pt modelId="{10D5398C-34E0-44DF-8AF3-63314A169C44}" type="parTrans" cxnId="{EA70318A-29EE-4880-9296-C8098BF0E694}">
      <dgm:prSet/>
      <dgm:spPr/>
      <dgm:t>
        <a:bodyPr/>
        <a:lstStyle/>
        <a:p>
          <a:endParaRPr lang="en-US"/>
        </a:p>
      </dgm:t>
    </dgm:pt>
    <dgm:pt modelId="{1D72BC0F-FD34-402F-BE6B-621CC3FCECF1}" type="sibTrans" cxnId="{EA70318A-29EE-4880-9296-C8098BF0E694}">
      <dgm:prSet/>
      <dgm:spPr/>
      <dgm:t>
        <a:bodyPr/>
        <a:lstStyle/>
        <a:p>
          <a:endParaRPr lang="en-US"/>
        </a:p>
      </dgm:t>
    </dgm:pt>
    <dgm:pt modelId="{DEAA66FE-C231-41FA-9E54-16B538AA2D16}">
      <dgm:prSet phldrT="[Text]"/>
      <dgm:spPr>
        <a:solidFill>
          <a:srgbClr val="BE754A"/>
        </a:solidFill>
      </dgm:spPr>
      <dgm:t>
        <a:bodyPr/>
        <a:lstStyle/>
        <a:p>
          <a:r>
            <a:rPr lang="en-US" dirty="0"/>
            <a:t>Resources</a:t>
          </a:r>
        </a:p>
      </dgm:t>
    </dgm:pt>
    <dgm:pt modelId="{B88AE43B-EC62-4A6B-9CF2-19260928566B}" type="parTrans" cxnId="{C346B2E5-E221-4BD2-A08C-CCA238A58BD3}">
      <dgm:prSet/>
      <dgm:spPr/>
      <dgm:t>
        <a:bodyPr/>
        <a:lstStyle/>
        <a:p>
          <a:endParaRPr lang="en-US"/>
        </a:p>
      </dgm:t>
    </dgm:pt>
    <dgm:pt modelId="{8CB9EDC6-6CE0-453A-99F0-8C1843AFE617}" type="sibTrans" cxnId="{C346B2E5-E221-4BD2-A08C-CCA238A58BD3}">
      <dgm:prSet/>
      <dgm:spPr/>
      <dgm:t>
        <a:bodyPr/>
        <a:lstStyle/>
        <a:p>
          <a:endParaRPr lang="en-US"/>
        </a:p>
      </dgm:t>
    </dgm:pt>
    <dgm:pt modelId="{BC4789F2-7104-4745-B9C0-0CF8F31CEC66}">
      <dgm:prSet phldrT="[Text]"/>
      <dgm:spPr>
        <a:solidFill>
          <a:srgbClr val="748555"/>
        </a:solidFill>
      </dgm:spPr>
      <dgm:t>
        <a:bodyPr/>
        <a:lstStyle/>
        <a:p>
          <a:r>
            <a:rPr lang="en-US" dirty="0"/>
            <a:t>Benefits</a:t>
          </a:r>
        </a:p>
      </dgm:t>
    </dgm:pt>
    <dgm:pt modelId="{D7852ED5-CDC4-4C4D-86A2-16D8723913FE}" type="parTrans" cxnId="{9FD03DB5-40DF-4E34-B120-231C7DF8BBBF}">
      <dgm:prSet/>
      <dgm:spPr/>
      <dgm:t>
        <a:bodyPr/>
        <a:lstStyle/>
        <a:p>
          <a:endParaRPr lang="en-US"/>
        </a:p>
      </dgm:t>
    </dgm:pt>
    <dgm:pt modelId="{49958843-AA36-4E74-8755-4AF3A848A5FD}" type="sibTrans" cxnId="{9FD03DB5-40DF-4E34-B120-231C7DF8BBBF}">
      <dgm:prSet/>
      <dgm:spPr/>
      <dgm:t>
        <a:bodyPr/>
        <a:lstStyle/>
        <a:p>
          <a:endParaRPr lang="en-US"/>
        </a:p>
      </dgm:t>
    </dgm:pt>
    <dgm:pt modelId="{F7017FC3-031D-4854-8E98-A4E3117F87EA}">
      <dgm:prSet phldrT="[Text]"/>
      <dgm:spPr>
        <a:solidFill>
          <a:srgbClr val="B99007"/>
        </a:solidFill>
      </dgm:spPr>
      <dgm:t>
        <a:bodyPr/>
        <a:lstStyle/>
        <a:p>
          <a:r>
            <a:rPr lang="en-US" dirty="0"/>
            <a:t>Process</a:t>
          </a:r>
        </a:p>
      </dgm:t>
    </dgm:pt>
    <dgm:pt modelId="{C58F7E7B-23A5-4E6E-9737-FF870047EDFE}" type="parTrans" cxnId="{12D0C57A-C663-400F-85CB-1E4E3107298F}">
      <dgm:prSet/>
      <dgm:spPr/>
      <dgm:t>
        <a:bodyPr/>
        <a:lstStyle/>
        <a:p>
          <a:endParaRPr lang="en-US"/>
        </a:p>
      </dgm:t>
    </dgm:pt>
    <dgm:pt modelId="{77341E6E-2BA5-4EA1-8DB7-1A4230F2ACEB}" type="sibTrans" cxnId="{12D0C57A-C663-400F-85CB-1E4E3107298F}">
      <dgm:prSet/>
      <dgm:spPr/>
      <dgm:t>
        <a:bodyPr/>
        <a:lstStyle/>
        <a:p>
          <a:endParaRPr lang="en-US"/>
        </a:p>
      </dgm:t>
    </dgm:pt>
    <dgm:pt modelId="{E7E162B2-4C56-4F42-B755-B7C9B9D5E1C1}" type="pres">
      <dgm:prSet presAssocID="{7D016172-9749-4770-8F2A-92440CA33670}" presName="linearFlow" presStyleCnt="0">
        <dgm:presLayoutVars>
          <dgm:dir/>
          <dgm:resizeHandles val="exact"/>
        </dgm:presLayoutVars>
      </dgm:prSet>
      <dgm:spPr/>
    </dgm:pt>
    <dgm:pt modelId="{6612CFF3-21C1-47D3-9729-9113AAE4D52F}" type="pres">
      <dgm:prSet presAssocID="{22DEA83E-6F5A-4605-95A4-EA83542EF022}" presName="composite" presStyleCnt="0"/>
      <dgm:spPr/>
    </dgm:pt>
    <dgm:pt modelId="{4BD33A20-5213-4719-AB87-1BD43E5DD3D5}" type="pres">
      <dgm:prSet presAssocID="{22DEA83E-6F5A-4605-95A4-EA83542EF022}" presName="imgShp" presStyleLbl="fgImgPlace1" presStyleIdx="0" presStyleCnt="4"/>
      <dgm:spPr>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l="-8000" r="-8000"/>
          </a:stretch>
        </a:blipFill>
      </dgm:spPr>
    </dgm:pt>
    <dgm:pt modelId="{C41B2FE3-F8E6-4B53-AFA2-DDE50D8AF755}" type="pres">
      <dgm:prSet presAssocID="{22DEA83E-6F5A-4605-95A4-EA83542EF022}" presName="txShp" presStyleLbl="node1" presStyleIdx="0" presStyleCnt="4">
        <dgm:presLayoutVars>
          <dgm:bulletEnabled val="1"/>
        </dgm:presLayoutVars>
      </dgm:prSet>
      <dgm:spPr/>
    </dgm:pt>
    <dgm:pt modelId="{D04EB5A3-F80C-45B5-8B59-56447F95D0DD}" type="pres">
      <dgm:prSet presAssocID="{1D72BC0F-FD34-402F-BE6B-621CC3FCECF1}" presName="spacing" presStyleCnt="0"/>
      <dgm:spPr/>
    </dgm:pt>
    <dgm:pt modelId="{5B19E40A-AD24-4543-97FD-2DF7E37BFEB6}" type="pres">
      <dgm:prSet presAssocID="{DEAA66FE-C231-41FA-9E54-16B538AA2D16}" presName="composite" presStyleCnt="0"/>
      <dgm:spPr/>
    </dgm:pt>
    <dgm:pt modelId="{BB99C335-82E4-43D5-97A1-6FE727D0AB84}" type="pres">
      <dgm:prSet presAssocID="{DEAA66FE-C231-41FA-9E54-16B538AA2D16}"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7E23A8E1-6347-4A2E-922E-93016573D2BC}" type="pres">
      <dgm:prSet presAssocID="{DEAA66FE-C231-41FA-9E54-16B538AA2D16}" presName="txShp" presStyleLbl="node1" presStyleIdx="1" presStyleCnt="4" custLinFactNeighborX="-1533">
        <dgm:presLayoutVars>
          <dgm:bulletEnabled val="1"/>
        </dgm:presLayoutVars>
      </dgm:prSet>
      <dgm:spPr/>
    </dgm:pt>
    <dgm:pt modelId="{8DF3323C-C2E6-44D1-AB27-52E5E52A100D}" type="pres">
      <dgm:prSet presAssocID="{8CB9EDC6-6CE0-453A-99F0-8C1843AFE617}" presName="spacing" presStyleCnt="0"/>
      <dgm:spPr/>
    </dgm:pt>
    <dgm:pt modelId="{E1BB1FD0-BC39-4B89-A8B8-7242449E8B5A}" type="pres">
      <dgm:prSet presAssocID="{BC4789F2-7104-4745-B9C0-0CF8F31CEC66}" presName="composite" presStyleCnt="0"/>
      <dgm:spPr/>
    </dgm:pt>
    <dgm:pt modelId="{2E01528B-5352-4B96-AF7C-5710E019D6CD}" type="pres">
      <dgm:prSet presAssocID="{BC4789F2-7104-4745-B9C0-0CF8F31CEC66}" presName="imgShp" presStyleLbl="fgImgPlace1" presStyleIdx="2" presStyleCnt="4"/>
      <dgm:spPr>
        <a:blipFill>
          <a:blip xmlns:r="http://schemas.openxmlformats.org/officeDocument/2006/relationships" r:embed="rId3">
            <a:duotone>
              <a:schemeClr val="accent1">
                <a:shade val="45000"/>
                <a:satMod val="135000"/>
              </a:schemeClr>
              <a:prstClr val="white"/>
            </a:duotone>
          </a:blip>
          <a:srcRect/>
          <a:stretch>
            <a:fillRect/>
          </a:stretch>
        </a:blipFill>
      </dgm:spPr>
    </dgm:pt>
    <dgm:pt modelId="{64FEAE74-B90F-48BA-B6C3-08DE825708C5}" type="pres">
      <dgm:prSet presAssocID="{BC4789F2-7104-4745-B9C0-0CF8F31CEC66}" presName="txShp" presStyleLbl="node1" presStyleIdx="2" presStyleCnt="4">
        <dgm:presLayoutVars>
          <dgm:bulletEnabled val="1"/>
        </dgm:presLayoutVars>
      </dgm:prSet>
      <dgm:spPr/>
    </dgm:pt>
    <dgm:pt modelId="{51340DB0-84C0-4EAC-9DA5-B1861B612969}" type="pres">
      <dgm:prSet presAssocID="{49958843-AA36-4E74-8755-4AF3A848A5FD}" presName="spacing" presStyleCnt="0"/>
      <dgm:spPr/>
    </dgm:pt>
    <dgm:pt modelId="{289B746A-905C-43E5-A8A0-8BA1E7820B7C}" type="pres">
      <dgm:prSet presAssocID="{F7017FC3-031D-4854-8E98-A4E3117F87EA}" presName="composite" presStyleCnt="0"/>
      <dgm:spPr/>
    </dgm:pt>
    <dgm:pt modelId="{1475F863-3CAA-41ED-81AA-1437F2445D36}" type="pres">
      <dgm:prSet presAssocID="{F7017FC3-031D-4854-8E98-A4E3117F87EA}" presName="imgShp" presStyleLbl="fgImgPlace1" presStyleIdx="3" presStyleCnt="4"/>
      <dgm:spPr>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75D873E0-7776-4E65-B268-E4F80D3EB28D}" type="pres">
      <dgm:prSet presAssocID="{F7017FC3-031D-4854-8E98-A4E3117F87EA}" presName="txShp" presStyleLbl="node1" presStyleIdx="3" presStyleCnt="4">
        <dgm:presLayoutVars>
          <dgm:bulletEnabled val="1"/>
        </dgm:presLayoutVars>
      </dgm:prSet>
      <dgm:spPr/>
    </dgm:pt>
  </dgm:ptLst>
  <dgm:cxnLst>
    <dgm:cxn modelId="{9456D61C-5CBF-45BD-8A4F-1CD82293B70B}" type="presOf" srcId="{22DEA83E-6F5A-4605-95A4-EA83542EF022}" destId="{C41B2FE3-F8E6-4B53-AFA2-DDE50D8AF755}" srcOrd="0" destOrd="0" presId="urn:microsoft.com/office/officeart/2005/8/layout/vList3"/>
    <dgm:cxn modelId="{FFD67060-7C0E-442B-B494-545FC2639459}" type="presOf" srcId="{BC4789F2-7104-4745-B9C0-0CF8F31CEC66}" destId="{64FEAE74-B90F-48BA-B6C3-08DE825708C5}" srcOrd="0" destOrd="0" presId="urn:microsoft.com/office/officeart/2005/8/layout/vList3"/>
    <dgm:cxn modelId="{12D0C57A-C663-400F-85CB-1E4E3107298F}" srcId="{7D016172-9749-4770-8F2A-92440CA33670}" destId="{F7017FC3-031D-4854-8E98-A4E3117F87EA}" srcOrd="3" destOrd="0" parTransId="{C58F7E7B-23A5-4E6E-9737-FF870047EDFE}" sibTransId="{77341E6E-2BA5-4EA1-8DB7-1A4230F2ACEB}"/>
    <dgm:cxn modelId="{AADF4487-EAF4-4A1C-8323-FB492F738337}" type="presOf" srcId="{F7017FC3-031D-4854-8E98-A4E3117F87EA}" destId="{75D873E0-7776-4E65-B268-E4F80D3EB28D}" srcOrd="0" destOrd="0" presId="urn:microsoft.com/office/officeart/2005/8/layout/vList3"/>
    <dgm:cxn modelId="{EA70318A-29EE-4880-9296-C8098BF0E694}" srcId="{7D016172-9749-4770-8F2A-92440CA33670}" destId="{22DEA83E-6F5A-4605-95A4-EA83542EF022}" srcOrd="0" destOrd="0" parTransId="{10D5398C-34E0-44DF-8AF3-63314A169C44}" sibTransId="{1D72BC0F-FD34-402F-BE6B-621CC3FCECF1}"/>
    <dgm:cxn modelId="{9FD03DB5-40DF-4E34-B120-231C7DF8BBBF}" srcId="{7D016172-9749-4770-8F2A-92440CA33670}" destId="{BC4789F2-7104-4745-B9C0-0CF8F31CEC66}" srcOrd="2" destOrd="0" parTransId="{D7852ED5-CDC4-4C4D-86A2-16D8723913FE}" sibTransId="{49958843-AA36-4E74-8755-4AF3A848A5FD}"/>
    <dgm:cxn modelId="{5D446EBD-E1A1-43E1-B4CB-5E65D51ECA48}" type="presOf" srcId="{DEAA66FE-C231-41FA-9E54-16B538AA2D16}" destId="{7E23A8E1-6347-4A2E-922E-93016573D2BC}" srcOrd="0" destOrd="0" presId="urn:microsoft.com/office/officeart/2005/8/layout/vList3"/>
    <dgm:cxn modelId="{8378BFE4-5CA5-43D0-A9EB-C5BD452DE5CE}" type="presOf" srcId="{7D016172-9749-4770-8F2A-92440CA33670}" destId="{E7E162B2-4C56-4F42-B755-B7C9B9D5E1C1}" srcOrd="0" destOrd="0" presId="urn:microsoft.com/office/officeart/2005/8/layout/vList3"/>
    <dgm:cxn modelId="{C346B2E5-E221-4BD2-A08C-CCA238A58BD3}" srcId="{7D016172-9749-4770-8F2A-92440CA33670}" destId="{DEAA66FE-C231-41FA-9E54-16B538AA2D16}" srcOrd="1" destOrd="0" parTransId="{B88AE43B-EC62-4A6B-9CF2-19260928566B}" sibTransId="{8CB9EDC6-6CE0-453A-99F0-8C1843AFE617}"/>
    <dgm:cxn modelId="{981C2284-1368-4434-AF11-45B183C2A460}" type="presParOf" srcId="{E7E162B2-4C56-4F42-B755-B7C9B9D5E1C1}" destId="{6612CFF3-21C1-47D3-9729-9113AAE4D52F}" srcOrd="0" destOrd="0" presId="urn:microsoft.com/office/officeart/2005/8/layout/vList3"/>
    <dgm:cxn modelId="{2C17F2BA-C62D-4761-B5D0-EF414D814AF8}" type="presParOf" srcId="{6612CFF3-21C1-47D3-9729-9113AAE4D52F}" destId="{4BD33A20-5213-4719-AB87-1BD43E5DD3D5}" srcOrd="0" destOrd="0" presId="urn:microsoft.com/office/officeart/2005/8/layout/vList3"/>
    <dgm:cxn modelId="{5A22B999-BADE-4F35-80B1-38729819377F}" type="presParOf" srcId="{6612CFF3-21C1-47D3-9729-9113AAE4D52F}" destId="{C41B2FE3-F8E6-4B53-AFA2-DDE50D8AF755}" srcOrd="1" destOrd="0" presId="urn:microsoft.com/office/officeart/2005/8/layout/vList3"/>
    <dgm:cxn modelId="{EA0B36C5-30BC-4F76-8C9D-639B5873AA69}" type="presParOf" srcId="{E7E162B2-4C56-4F42-B755-B7C9B9D5E1C1}" destId="{D04EB5A3-F80C-45B5-8B59-56447F95D0DD}" srcOrd="1" destOrd="0" presId="urn:microsoft.com/office/officeart/2005/8/layout/vList3"/>
    <dgm:cxn modelId="{FCE2AF16-EF10-4E06-916B-0828530BCB56}" type="presParOf" srcId="{E7E162B2-4C56-4F42-B755-B7C9B9D5E1C1}" destId="{5B19E40A-AD24-4543-97FD-2DF7E37BFEB6}" srcOrd="2" destOrd="0" presId="urn:microsoft.com/office/officeart/2005/8/layout/vList3"/>
    <dgm:cxn modelId="{A45ABBE5-06D5-4251-B7D0-87C5E4D701A4}" type="presParOf" srcId="{5B19E40A-AD24-4543-97FD-2DF7E37BFEB6}" destId="{BB99C335-82E4-43D5-97A1-6FE727D0AB84}" srcOrd="0" destOrd="0" presId="urn:microsoft.com/office/officeart/2005/8/layout/vList3"/>
    <dgm:cxn modelId="{C6D82233-3C93-453E-8CB9-B3440DDFAA7F}" type="presParOf" srcId="{5B19E40A-AD24-4543-97FD-2DF7E37BFEB6}" destId="{7E23A8E1-6347-4A2E-922E-93016573D2BC}" srcOrd="1" destOrd="0" presId="urn:microsoft.com/office/officeart/2005/8/layout/vList3"/>
    <dgm:cxn modelId="{6A122B47-7265-41C0-9F20-CB3FC194B1C7}" type="presParOf" srcId="{E7E162B2-4C56-4F42-B755-B7C9B9D5E1C1}" destId="{8DF3323C-C2E6-44D1-AB27-52E5E52A100D}" srcOrd="3" destOrd="0" presId="urn:microsoft.com/office/officeart/2005/8/layout/vList3"/>
    <dgm:cxn modelId="{30664CC6-97F8-4621-A7B7-6E52276325DB}" type="presParOf" srcId="{E7E162B2-4C56-4F42-B755-B7C9B9D5E1C1}" destId="{E1BB1FD0-BC39-4B89-A8B8-7242449E8B5A}" srcOrd="4" destOrd="0" presId="urn:microsoft.com/office/officeart/2005/8/layout/vList3"/>
    <dgm:cxn modelId="{69518D59-5146-4EFE-809A-304A8840E031}" type="presParOf" srcId="{E1BB1FD0-BC39-4B89-A8B8-7242449E8B5A}" destId="{2E01528B-5352-4B96-AF7C-5710E019D6CD}" srcOrd="0" destOrd="0" presId="urn:microsoft.com/office/officeart/2005/8/layout/vList3"/>
    <dgm:cxn modelId="{5AB1F846-DC10-4F83-A2A6-A813F92200F3}" type="presParOf" srcId="{E1BB1FD0-BC39-4B89-A8B8-7242449E8B5A}" destId="{64FEAE74-B90F-48BA-B6C3-08DE825708C5}" srcOrd="1" destOrd="0" presId="urn:microsoft.com/office/officeart/2005/8/layout/vList3"/>
    <dgm:cxn modelId="{0612D91E-2328-43E5-BBAB-75193CBA0E34}" type="presParOf" srcId="{E7E162B2-4C56-4F42-B755-B7C9B9D5E1C1}" destId="{51340DB0-84C0-4EAC-9DA5-B1861B612969}" srcOrd="5" destOrd="0" presId="urn:microsoft.com/office/officeart/2005/8/layout/vList3"/>
    <dgm:cxn modelId="{E8B84698-9B1C-45DE-9CBF-67E27A17FDF9}" type="presParOf" srcId="{E7E162B2-4C56-4F42-B755-B7C9B9D5E1C1}" destId="{289B746A-905C-43E5-A8A0-8BA1E7820B7C}" srcOrd="6" destOrd="0" presId="urn:microsoft.com/office/officeart/2005/8/layout/vList3"/>
    <dgm:cxn modelId="{D9EB24CA-F963-412D-9D32-7D27FA3C5EF2}" type="presParOf" srcId="{289B746A-905C-43E5-A8A0-8BA1E7820B7C}" destId="{1475F863-3CAA-41ED-81AA-1437F2445D36}" srcOrd="0" destOrd="0" presId="urn:microsoft.com/office/officeart/2005/8/layout/vList3"/>
    <dgm:cxn modelId="{439F3CD6-BE61-44B0-843F-1EEACA431CF9}" type="presParOf" srcId="{289B746A-905C-43E5-A8A0-8BA1E7820B7C}" destId="{75D873E0-7776-4E65-B268-E4F80D3EB28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70CF24-EDDA-4933-BE3B-4B7F6233F4C1}" type="doc">
      <dgm:prSet loTypeId="urn:microsoft.com/office/officeart/2005/8/layout/chevron2" loCatId="list" qsTypeId="urn:microsoft.com/office/officeart/2005/8/quickstyle/3d4" qsCatId="3D" csTypeId="urn:microsoft.com/office/officeart/2005/8/colors/accent1_2" csCatId="accent1" phldr="1"/>
      <dgm:spPr/>
      <dgm:t>
        <a:bodyPr/>
        <a:lstStyle/>
        <a:p>
          <a:endParaRPr lang="en-US"/>
        </a:p>
      </dgm:t>
    </dgm:pt>
    <dgm:pt modelId="{D2F7A7EA-3BAA-454C-9638-88E467B8EC40}">
      <dgm:prSet phldrT="[Text]"/>
      <dgm:spPr>
        <a:solidFill>
          <a:srgbClr val="897966"/>
        </a:solidFill>
      </dgm:spPr>
      <dgm:t>
        <a:bodyPr/>
        <a:lstStyle/>
        <a:p>
          <a:endParaRPr lang="en-US" dirty="0"/>
        </a:p>
      </dgm:t>
    </dgm:pt>
    <dgm:pt modelId="{09B3ED6A-EB15-4407-9FB4-860EF04E68ED}" type="parTrans" cxnId="{FD84F3C3-45A5-4000-AFE4-39DA32C76CD5}">
      <dgm:prSet/>
      <dgm:spPr/>
      <dgm:t>
        <a:bodyPr/>
        <a:lstStyle/>
        <a:p>
          <a:endParaRPr lang="en-US"/>
        </a:p>
      </dgm:t>
    </dgm:pt>
    <dgm:pt modelId="{C513E9EE-2751-4690-BFBB-4BCD00F8D793}" type="sibTrans" cxnId="{FD84F3C3-45A5-4000-AFE4-39DA32C76CD5}">
      <dgm:prSet/>
      <dgm:spPr/>
      <dgm:t>
        <a:bodyPr/>
        <a:lstStyle/>
        <a:p>
          <a:endParaRPr lang="en-US"/>
        </a:p>
      </dgm:t>
    </dgm:pt>
    <dgm:pt modelId="{1A4F1818-8A02-42C4-8AE1-34388D8F6B16}">
      <dgm:prSet phldrT="[Text]"/>
      <dgm:spPr/>
      <dgm:t>
        <a:bodyPr/>
        <a:lstStyle/>
        <a:p>
          <a:r>
            <a:rPr lang="en-US" dirty="0">
              <a:solidFill>
                <a:srgbClr val="000000"/>
              </a:solidFill>
            </a:rPr>
            <a:t>FileNet to ECM Conversion</a:t>
          </a:r>
        </a:p>
      </dgm:t>
    </dgm:pt>
    <dgm:pt modelId="{EB02686F-45E7-4AE3-8F56-FCEC03344069}" type="parTrans" cxnId="{7BC235C0-BE44-4272-8267-4DE464D0C61D}">
      <dgm:prSet/>
      <dgm:spPr/>
      <dgm:t>
        <a:bodyPr/>
        <a:lstStyle/>
        <a:p>
          <a:endParaRPr lang="en-US"/>
        </a:p>
      </dgm:t>
    </dgm:pt>
    <dgm:pt modelId="{D09C818C-6713-4D14-B977-9699DC62FD9E}" type="sibTrans" cxnId="{7BC235C0-BE44-4272-8267-4DE464D0C61D}">
      <dgm:prSet/>
      <dgm:spPr/>
      <dgm:t>
        <a:bodyPr/>
        <a:lstStyle/>
        <a:p>
          <a:endParaRPr lang="en-US"/>
        </a:p>
      </dgm:t>
    </dgm:pt>
    <dgm:pt modelId="{AD8F0EB5-C04E-4B1E-AE82-84C82D34A02B}">
      <dgm:prSet phldrT="[Text]"/>
      <dgm:spPr/>
      <dgm:t>
        <a:bodyPr/>
        <a:lstStyle/>
        <a:p>
          <a:r>
            <a:rPr lang="en-US" dirty="0">
              <a:solidFill>
                <a:srgbClr val="000000"/>
              </a:solidFill>
            </a:rPr>
            <a:t>Demo</a:t>
          </a:r>
        </a:p>
      </dgm:t>
    </dgm:pt>
    <dgm:pt modelId="{5858E2DC-403C-412D-8027-196CDE3D9831}" type="parTrans" cxnId="{21FA0F3C-2FC6-4089-BD71-253684AB34C6}">
      <dgm:prSet/>
      <dgm:spPr/>
      <dgm:t>
        <a:bodyPr/>
        <a:lstStyle/>
        <a:p>
          <a:endParaRPr lang="en-US"/>
        </a:p>
      </dgm:t>
    </dgm:pt>
    <dgm:pt modelId="{798ABF0D-BF43-4535-8D24-30516E271212}" type="sibTrans" cxnId="{21FA0F3C-2FC6-4089-BD71-253684AB34C6}">
      <dgm:prSet/>
      <dgm:spPr/>
      <dgm:t>
        <a:bodyPr/>
        <a:lstStyle/>
        <a:p>
          <a:endParaRPr lang="en-US"/>
        </a:p>
      </dgm:t>
    </dgm:pt>
    <dgm:pt modelId="{609BC1D8-8538-46EF-A8A0-E43797C6FAD4}">
      <dgm:prSet phldrT="[Text]"/>
      <dgm:spPr>
        <a:solidFill>
          <a:srgbClr val="BE754A"/>
        </a:solidFill>
      </dgm:spPr>
      <dgm:t>
        <a:bodyPr/>
        <a:lstStyle/>
        <a:p>
          <a:endParaRPr lang="en-US" dirty="0"/>
        </a:p>
      </dgm:t>
    </dgm:pt>
    <dgm:pt modelId="{AE3EA4C1-F3E8-4CF0-8604-CA891E8E8171}" type="parTrans" cxnId="{8751E9EF-0A0C-48E3-909C-8A980698C1AA}">
      <dgm:prSet/>
      <dgm:spPr/>
      <dgm:t>
        <a:bodyPr/>
        <a:lstStyle/>
        <a:p>
          <a:endParaRPr lang="en-US"/>
        </a:p>
      </dgm:t>
    </dgm:pt>
    <dgm:pt modelId="{0D6C3168-ABFF-4225-9F86-A4C6E3840E39}" type="sibTrans" cxnId="{8751E9EF-0A0C-48E3-909C-8A980698C1AA}">
      <dgm:prSet/>
      <dgm:spPr/>
      <dgm:t>
        <a:bodyPr/>
        <a:lstStyle/>
        <a:p>
          <a:endParaRPr lang="en-US"/>
        </a:p>
      </dgm:t>
    </dgm:pt>
    <dgm:pt modelId="{C76EF756-99A1-46E4-B2A5-CE87DD9A4014}">
      <dgm:prSet phldrT="[Text]"/>
      <dgm:spPr/>
      <dgm:t>
        <a:bodyPr/>
        <a:lstStyle/>
        <a:p>
          <a:r>
            <a:rPr lang="en-US" dirty="0">
              <a:solidFill>
                <a:srgbClr val="000000"/>
              </a:solidFill>
            </a:rPr>
            <a:t>2 Staff (Accounting &amp; IT)</a:t>
          </a:r>
        </a:p>
      </dgm:t>
    </dgm:pt>
    <dgm:pt modelId="{13AAB951-0674-4A76-AB5B-00CA5D080C79}" type="parTrans" cxnId="{87607C2A-FCBA-4E7D-A8D1-D570E50F6A22}">
      <dgm:prSet/>
      <dgm:spPr/>
      <dgm:t>
        <a:bodyPr/>
        <a:lstStyle/>
        <a:p>
          <a:endParaRPr lang="en-US"/>
        </a:p>
      </dgm:t>
    </dgm:pt>
    <dgm:pt modelId="{482DBD23-EB95-4555-9AF4-0906435F5444}" type="sibTrans" cxnId="{87607C2A-FCBA-4E7D-A8D1-D570E50F6A22}">
      <dgm:prSet/>
      <dgm:spPr/>
      <dgm:t>
        <a:bodyPr/>
        <a:lstStyle/>
        <a:p>
          <a:endParaRPr lang="en-US"/>
        </a:p>
      </dgm:t>
    </dgm:pt>
    <dgm:pt modelId="{AA978313-F3DB-478F-ABA1-E459203B8784}">
      <dgm:prSet phldrT="[Text]"/>
      <dgm:spPr/>
      <dgm:t>
        <a:bodyPr/>
        <a:lstStyle/>
        <a:p>
          <a:r>
            <a:rPr lang="en-US" dirty="0">
              <a:solidFill>
                <a:srgbClr val="000000"/>
              </a:solidFill>
            </a:rPr>
            <a:t>ITSD &amp; Perceptive Costs</a:t>
          </a:r>
        </a:p>
      </dgm:t>
    </dgm:pt>
    <dgm:pt modelId="{6026213C-D8F4-4A4C-8A20-465879D258D2}" type="parTrans" cxnId="{5E0A0531-C5DF-44A4-8ADF-AE063E9B3BF2}">
      <dgm:prSet/>
      <dgm:spPr/>
      <dgm:t>
        <a:bodyPr/>
        <a:lstStyle/>
        <a:p>
          <a:endParaRPr lang="en-US"/>
        </a:p>
      </dgm:t>
    </dgm:pt>
    <dgm:pt modelId="{89F029C3-3AE6-4336-A2C7-950DA8BE9291}" type="sibTrans" cxnId="{5E0A0531-C5DF-44A4-8ADF-AE063E9B3BF2}">
      <dgm:prSet/>
      <dgm:spPr/>
      <dgm:t>
        <a:bodyPr/>
        <a:lstStyle/>
        <a:p>
          <a:endParaRPr lang="en-US"/>
        </a:p>
      </dgm:t>
    </dgm:pt>
    <dgm:pt modelId="{F898E2AF-7FF5-422D-84F1-771CCC7B9003}">
      <dgm:prSet phldrT="[Text]"/>
      <dgm:spPr/>
      <dgm:t>
        <a:bodyPr/>
        <a:lstStyle/>
        <a:p>
          <a:r>
            <a:rPr lang="en-US" dirty="0">
              <a:solidFill>
                <a:srgbClr val="000000"/>
              </a:solidFill>
            </a:rPr>
            <a:t>Improve Efficiencies </a:t>
          </a:r>
        </a:p>
      </dgm:t>
    </dgm:pt>
    <dgm:pt modelId="{E67661DC-3E2C-4AFE-B58B-8564F9D48613}" type="parTrans" cxnId="{2F1AAA54-1410-45BC-8A46-B6C6766EA617}">
      <dgm:prSet/>
      <dgm:spPr/>
      <dgm:t>
        <a:bodyPr/>
        <a:lstStyle/>
        <a:p>
          <a:endParaRPr lang="en-US"/>
        </a:p>
      </dgm:t>
    </dgm:pt>
    <dgm:pt modelId="{7F8B3790-9DD0-4FAD-9898-F5A3C480D91E}" type="sibTrans" cxnId="{2F1AAA54-1410-45BC-8A46-B6C6766EA617}">
      <dgm:prSet/>
      <dgm:spPr/>
      <dgm:t>
        <a:bodyPr/>
        <a:lstStyle/>
        <a:p>
          <a:endParaRPr lang="en-US"/>
        </a:p>
      </dgm:t>
    </dgm:pt>
    <dgm:pt modelId="{9DEB23EC-0CD3-4723-BCAC-0FC33F24E663}">
      <dgm:prSet phldrT="[Text]"/>
      <dgm:spPr/>
      <dgm:t>
        <a:bodyPr/>
        <a:lstStyle/>
        <a:p>
          <a:r>
            <a:rPr lang="en-US" dirty="0">
              <a:solidFill>
                <a:srgbClr val="000000"/>
              </a:solidFill>
            </a:rPr>
            <a:t>Leveraged Agencies Help</a:t>
          </a:r>
        </a:p>
      </dgm:t>
    </dgm:pt>
    <dgm:pt modelId="{D8C90532-9BEE-45F4-8472-DB12109C518F}" type="parTrans" cxnId="{9DCD15CF-845C-442C-A0E3-F3682280165D}">
      <dgm:prSet/>
      <dgm:spPr/>
      <dgm:t>
        <a:bodyPr/>
        <a:lstStyle/>
        <a:p>
          <a:endParaRPr lang="en-US"/>
        </a:p>
      </dgm:t>
    </dgm:pt>
    <dgm:pt modelId="{412F7F92-55FB-414D-8398-2C5880739FB6}" type="sibTrans" cxnId="{9DCD15CF-845C-442C-A0E3-F3682280165D}">
      <dgm:prSet/>
      <dgm:spPr/>
      <dgm:t>
        <a:bodyPr/>
        <a:lstStyle/>
        <a:p>
          <a:endParaRPr lang="en-US"/>
        </a:p>
      </dgm:t>
    </dgm:pt>
    <dgm:pt modelId="{9B90D980-DF72-4047-80C5-647E64E7567C}">
      <dgm:prSet phldrT="[Text]"/>
      <dgm:spPr/>
      <dgm:t>
        <a:bodyPr/>
        <a:lstStyle/>
        <a:p>
          <a:r>
            <a:rPr lang="en-US" dirty="0">
              <a:solidFill>
                <a:srgbClr val="000000"/>
              </a:solidFill>
            </a:rPr>
            <a:t>3 Months</a:t>
          </a:r>
        </a:p>
      </dgm:t>
    </dgm:pt>
    <dgm:pt modelId="{C8065CBE-3B3E-47B8-9765-0445C52F4DF6}" type="parTrans" cxnId="{F8DEFA46-96F3-4093-A434-FE10D34316FB}">
      <dgm:prSet/>
      <dgm:spPr/>
      <dgm:t>
        <a:bodyPr/>
        <a:lstStyle/>
        <a:p>
          <a:endParaRPr lang="en-US"/>
        </a:p>
      </dgm:t>
    </dgm:pt>
    <dgm:pt modelId="{DB33B316-E3A1-440A-891F-6676B23F2DA2}" type="sibTrans" cxnId="{F8DEFA46-96F3-4093-A434-FE10D34316FB}">
      <dgm:prSet/>
      <dgm:spPr/>
      <dgm:t>
        <a:bodyPr/>
        <a:lstStyle/>
        <a:p>
          <a:endParaRPr lang="en-US"/>
        </a:p>
      </dgm:t>
    </dgm:pt>
    <dgm:pt modelId="{B5CEC9CC-611E-4515-BE94-67068BEB53F5}">
      <dgm:prSet phldrT="[Text]"/>
      <dgm:spPr/>
      <dgm:t>
        <a:bodyPr/>
        <a:lstStyle/>
        <a:p>
          <a:r>
            <a:rPr lang="en-US" dirty="0">
              <a:solidFill>
                <a:srgbClr val="000000"/>
              </a:solidFill>
            </a:rPr>
            <a:t>Cross Reference Documents</a:t>
          </a:r>
        </a:p>
      </dgm:t>
    </dgm:pt>
    <dgm:pt modelId="{E81BB891-2C4D-464A-9CCE-A1D2588ACAD9}" type="parTrans" cxnId="{91B6C327-244D-416C-8EB4-1175A4612A53}">
      <dgm:prSet/>
      <dgm:spPr/>
      <dgm:t>
        <a:bodyPr/>
        <a:lstStyle/>
        <a:p>
          <a:endParaRPr lang="en-US"/>
        </a:p>
      </dgm:t>
    </dgm:pt>
    <dgm:pt modelId="{4C803541-51B1-4000-8790-FD9BF8794B52}" type="sibTrans" cxnId="{91B6C327-244D-416C-8EB4-1175A4612A53}">
      <dgm:prSet/>
      <dgm:spPr/>
      <dgm:t>
        <a:bodyPr/>
        <a:lstStyle/>
        <a:p>
          <a:endParaRPr lang="en-US"/>
        </a:p>
      </dgm:t>
    </dgm:pt>
    <dgm:pt modelId="{13C3895D-5ADD-411A-965A-A60C2E1E243F}">
      <dgm:prSet phldrT="[Text]"/>
      <dgm:spPr/>
      <dgm:t>
        <a:bodyPr/>
        <a:lstStyle/>
        <a:p>
          <a:r>
            <a:rPr lang="en-US" dirty="0">
              <a:solidFill>
                <a:srgbClr val="000000"/>
              </a:solidFill>
            </a:rPr>
            <a:t>Uninterrupted Business</a:t>
          </a:r>
        </a:p>
      </dgm:t>
    </dgm:pt>
    <dgm:pt modelId="{3FD8C5EC-55D1-4913-8710-6A1852C05786}" type="parTrans" cxnId="{BF0EBB8C-A94E-45D9-BB1D-8126DBED4C79}">
      <dgm:prSet/>
      <dgm:spPr/>
      <dgm:t>
        <a:bodyPr/>
        <a:lstStyle/>
        <a:p>
          <a:endParaRPr lang="en-US"/>
        </a:p>
      </dgm:t>
    </dgm:pt>
    <dgm:pt modelId="{F5A0A97C-AE23-431D-9C21-2A6F9A58A85E}" type="sibTrans" cxnId="{BF0EBB8C-A94E-45D9-BB1D-8126DBED4C79}">
      <dgm:prSet/>
      <dgm:spPr/>
      <dgm:t>
        <a:bodyPr/>
        <a:lstStyle/>
        <a:p>
          <a:endParaRPr lang="en-US"/>
        </a:p>
      </dgm:t>
    </dgm:pt>
    <dgm:pt modelId="{251C77A3-9E53-4DDE-BC4B-9449364FB616}">
      <dgm:prSet phldrT="[Text]"/>
      <dgm:spPr/>
      <dgm:t>
        <a:bodyPr/>
        <a:lstStyle/>
        <a:p>
          <a:r>
            <a:rPr lang="en-US" dirty="0">
              <a:solidFill>
                <a:srgbClr val="000000"/>
              </a:solidFill>
            </a:rPr>
            <a:t>Built Application Plan</a:t>
          </a:r>
        </a:p>
      </dgm:t>
    </dgm:pt>
    <dgm:pt modelId="{ED6A0D3A-F50C-430F-9C73-62B9DE33A6DA}" type="parTrans" cxnId="{2BAA0327-08E2-4796-8D7D-FEE522EB8FA5}">
      <dgm:prSet/>
      <dgm:spPr/>
      <dgm:t>
        <a:bodyPr/>
        <a:lstStyle/>
        <a:p>
          <a:endParaRPr lang="en-US"/>
        </a:p>
      </dgm:t>
    </dgm:pt>
    <dgm:pt modelId="{2ABCA4EC-95F1-455A-8041-78BF5557419D}" type="sibTrans" cxnId="{2BAA0327-08E2-4796-8D7D-FEE522EB8FA5}">
      <dgm:prSet/>
      <dgm:spPr/>
      <dgm:t>
        <a:bodyPr/>
        <a:lstStyle/>
        <a:p>
          <a:endParaRPr lang="en-US"/>
        </a:p>
      </dgm:t>
    </dgm:pt>
    <dgm:pt modelId="{95EC438F-E8AB-470A-A9EE-672E7396929D}">
      <dgm:prSet phldrT="[Text]"/>
      <dgm:spPr>
        <a:solidFill>
          <a:srgbClr val="B99007"/>
        </a:solidFill>
      </dgm:spPr>
      <dgm:t>
        <a:bodyPr/>
        <a:lstStyle/>
        <a:p>
          <a:endParaRPr lang="en-US" dirty="0"/>
        </a:p>
      </dgm:t>
    </dgm:pt>
    <dgm:pt modelId="{5B28E265-F963-497A-83B0-991FA4DB755C}" type="parTrans" cxnId="{F257C573-FF67-4774-A4E2-980629FBE0A3}">
      <dgm:prSet/>
      <dgm:spPr/>
      <dgm:t>
        <a:bodyPr/>
        <a:lstStyle/>
        <a:p>
          <a:endParaRPr lang="en-US"/>
        </a:p>
      </dgm:t>
    </dgm:pt>
    <dgm:pt modelId="{317BF939-6D6A-4787-9A1A-A7B8277D0C74}" type="sibTrans" cxnId="{F257C573-FF67-4774-A4E2-980629FBE0A3}">
      <dgm:prSet/>
      <dgm:spPr/>
      <dgm:t>
        <a:bodyPr/>
        <a:lstStyle/>
        <a:p>
          <a:endParaRPr lang="en-US"/>
        </a:p>
      </dgm:t>
    </dgm:pt>
    <dgm:pt modelId="{77E65CA3-3776-4AF1-BECC-FFA6B6CC594C}">
      <dgm:prSet phldrT="[Text]"/>
      <dgm:spPr/>
      <dgm:t>
        <a:bodyPr/>
        <a:lstStyle/>
        <a:p>
          <a:r>
            <a:rPr lang="en-US" dirty="0">
              <a:solidFill>
                <a:srgbClr val="000000"/>
              </a:solidFill>
            </a:rPr>
            <a:t>Created Workflow</a:t>
          </a:r>
        </a:p>
      </dgm:t>
    </dgm:pt>
    <dgm:pt modelId="{D9FCED46-1D5A-4663-A795-4B94F51545E4}" type="parTrans" cxnId="{CC675767-75B6-448B-990D-B2FD60841ADD}">
      <dgm:prSet/>
      <dgm:spPr/>
      <dgm:t>
        <a:bodyPr/>
        <a:lstStyle/>
        <a:p>
          <a:endParaRPr lang="en-US"/>
        </a:p>
      </dgm:t>
    </dgm:pt>
    <dgm:pt modelId="{6407C8EC-9079-4026-8ABE-119BD88B2C28}" type="sibTrans" cxnId="{CC675767-75B6-448B-990D-B2FD60841ADD}">
      <dgm:prSet/>
      <dgm:spPr/>
      <dgm:t>
        <a:bodyPr/>
        <a:lstStyle/>
        <a:p>
          <a:endParaRPr lang="en-US"/>
        </a:p>
      </dgm:t>
    </dgm:pt>
    <dgm:pt modelId="{19B62620-1085-4BA6-8614-F1EDC0BE0180}">
      <dgm:prSet phldrT="[Text]"/>
      <dgm:spPr/>
      <dgm:t>
        <a:bodyPr/>
        <a:lstStyle/>
        <a:p>
          <a:r>
            <a:rPr lang="en-US" dirty="0">
              <a:solidFill>
                <a:srgbClr val="000000"/>
              </a:solidFill>
            </a:rPr>
            <a:t>Created Relationships</a:t>
          </a:r>
        </a:p>
      </dgm:t>
    </dgm:pt>
    <dgm:pt modelId="{F95B2777-3816-44C5-88B2-88E33DFF8B9E}" type="parTrans" cxnId="{E7E27CA4-0463-44D5-91A8-93012BABFE62}">
      <dgm:prSet/>
      <dgm:spPr/>
      <dgm:t>
        <a:bodyPr/>
        <a:lstStyle/>
        <a:p>
          <a:endParaRPr lang="en-US"/>
        </a:p>
      </dgm:t>
    </dgm:pt>
    <dgm:pt modelId="{BDCDE4F9-C504-4D22-8350-894A139A94E1}" type="sibTrans" cxnId="{E7E27CA4-0463-44D5-91A8-93012BABFE62}">
      <dgm:prSet/>
      <dgm:spPr/>
      <dgm:t>
        <a:bodyPr/>
        <a:lstStyle/>
        <a:p>
          <a:endParaRPr lang="en-US"/>
        </a:p>
      </dgm:t>
    </dgm:pt>
    <dgm:pt modelId="{71326747-B3C1-45CC-B5CD-A1C95AD1CDA2}">
      <dgm:prSet phldrT="[Text]"/>
      <dgm:spPr>
        <a:solidFill>
          <a:srgbClr val="748555"/>
        </a:solidFill>
      </dgm:spPr>
      <dgm:t>
        <a:bodyPr/>
        <a:lstStyle/>
        <a:p>
          <a:endParaRPr lang="en-US" dirty="0"/>
        </a:p>
      </dgm:t>
    </dgm:pt>
    <dgm:pt modelId="{56694AFD-8DF3-484C-AE38-900C71A55638}" type="sibTrans" cxnId="{64B4C7EE-40B5-4FA8-A73E-8EB8F404C81B}">
      <dgm:prSet/>
      <dgm:spPr/>
      <dgm:t>
        <a:bodyPr/>
        <a:lstStyle/>
        <a:p>
          <a:endParaRPr lang="en-US"/>
        </a:p>
      </dgm:t>
    </dgm:pt>
    <dgm:pt modelId="{53C479D7-551B-4666-B014-F83C344A8E6F}" type="parTrans" cxnId="{64B4C7EE-40B5-4FA8-A73E-8EB8F404C81B}">
      <dgm:prSet/>
      <dgm:spPr/>
      <dgm:t>
        <a:bodyPr/>
        <a:lstStyle/>
        <a:p>
          <a:endParaRPr lang="en-US"/>
        </a:p>
      </dgm:t>
    </dgm:pt>
    <dgm:pt modelId="{8B73D61E-B620-4AF0-99CF-37B4FD8F2F45}">
      <dgm:prSet phldrT="[Text]"/>
      <dgm:spPr/>
      <dgm:t>
        <a:bodyPr/>
        <a:lstStyle/>
        <a:p>
          <a:r>
            <a:rPr lang="en-US" dirty="0">
              <a:solidFill>
                <a:srgbClr val="000000"/>
              </a:solidFill>
            </a:rPr>
            <a:t>Kyocera Scanner/Copiers</a:t>
          </a:r>
        </a:p>
      </dgm:t>
    </dgm:pt>
    <dgm:pt modelId="{705BA380-2D17-42EB-AB8D-8319E2AF7880}" type="parTrans" cxnId="{2CE2C873-1972-4BC9-922C-F597316CFD34}">
      <dgm:prSet/>
      <dgm:spPr/>
      <dgm:t>
        <a:bodyPr/>
        <a:lstStyle/>
        <a:p>
          <a:endParaRPr lang="en-US"/>
        </a:p>
      </dgm:t>
    </dgm:pt>
    <dgm:pt modelId="{719048C9-5F88-4CDF-A7D1-AA6D29F8E105}" type="sibTrans" cxnId="{2CE2C873-1972-4BC9-922C-F597316CFD34}">
      <dgm:prSet/>
      <dgm:spPr/>
      <dgm:t>
        <a:bodyPr/>
        <a:lstStyle/>
        <a:p>
          <a:endParaRPr lang="en-US"/>
        </a:p>
      </dgm:t>
    </dgm:pt>
    <dgm:pt modelId="{947262BE-F239-4BCA-B6C6-FA45FF077D46}">
      <dgm:prSet phldrT="[Text]"/>
      <dgm:spPr/>
      <dgm:t>
        <a:bodyPr/>
        <a:lstStyle/>
        <a:p>
          <a:r>
            <a:rPr lang="en-US" dirty="0">
              <a:solidFill>
                <a:srgbClr val="000000"/>
              </a:solidFill>
            </a:rPr>
            <a:t>Staff Time, Filing, Self Service</a:t>
          </a:r>
        </a:p>
      </dgm:t>
    </dgm:pt>
    <dgm:pt modelId="{B4C17A01-4170-4F0F-BB2D-8E426F52DD1F}" type="parTrans" cxnId="{9C4E57F3-0BEA-4506-84CB-7DA647EB9487}">
      <dgm:prSet/>
      <dgm:spPr/>
      <dgm:t>
        <a:bodyPr/>
        <a:lstStyle/>
        <a:p>
          <a:endParaRPr lang="en-US"/>
        </a:p>
      </dgm:t>
    </dgm:pt>
    <dgm:pt modelId="{BE2DD69F-A105-4882-B185-952F8ED46FB5}" type="sibTrans" cxnId="{9C4E57F3-0BEA-4506-84CB-7DA647EB9487}">
      <dgm:prSet/>
      <dgm:spPr/>
      <dgm:t>
        <a:bodyPr/>
        <a:lstStyle/>
        <a:p>
          <a:endParaRPr lang="en-US"/>
        </a:p>
      </dgm:t>
    </dgm:pt>
    <dgm:pt modelId="{A10DE0B7-B99C-4174-95B5-93A9C3ADD8A6}" type="pres">
      <dgm:prSet presAssocID="{5D70CF24-EDDA-4933-BE3B-4B7F6233F4C1}" presName="linearFlow" presStyleCnt="0">
        <dgm:presLayoutVars>
          <dgm:dir/>
          <dgm:animLvl val="lvl"/>
          <dgm:resizeHandles val="exact"/>
        </dgm:presLayoutVars>
      </dgm:prSet>
      <dgm:spPr/>
    </dgm:pt>
    <dgm:pt modelId="{8F33FB71-52A9-4B4D-A6F3-74AF93B8831F}" type="pres">
      <dgm:prSet presAssocID="{D2F7A7EA-3BAA-454C-9638-88E467B8EC40}" presName="composite" presStyleCnt="0"/>
      <dgm:spPr/>
    </dgm:pt>
    <dgm:pt modelId="{FEE2D1BE-3A7A-4BBA-A1EC-D46FB7791BBA}" type="pres">
      <dgm:prSet presAssocID="{D2F7A7EA-3BAA-454C-9638-88E467B8EC40}" presName="parentText" presStyleLbl="alignNode1" presStyleIdx="0" presStyleCnt="4" custAng="16200000" custScaleX="69565" custScaleY="39720" custLinFactNeighborX="-665" custLinFactNeighborY="-19476">
        <dgm:presLayoutVars>
          <dgm:chMax val="1"/>
          <dgm:bulletEnabled val="1"/>
        </dgm:presLayoutVars>
      </dgm:prSet>
      <dgm:spPr/>
    </dgm:pt>
    <dgm:pt modelId="{86440E40-C756-499C-A999-C56F63B8D2CC}" type="pres">
      <dgm:prSet presAssocID="{D2F7A7EA-3BAA-454C-9638-88E467B8EC40}" presName="descendantText" presStyleLbl="alignAcc1" presStyleIdx="0" presStyleCnt="4" custScaleY="63805" custLinFactNeighborX="-9892" custLinFactNeighborY="-60758">
        <dgm:presLayoutVars>
          <dgm:bulletEnabled val="1"/>
        </dgm:presLayoutVars>
      </dgm:prSet>
      <dgm:spPr/>
    </dgm:pt>
    <dgm:pt modelId="{78EFBE07-8229-44F0-9536-70032845010C}" type="pres">
      <dgm:prSet presAssocID="{C513E9EE-2751-4690-BFBB-4BCD00F8D793}" presName="sp" presStyleCnt="0"/>
      <dgm:spPr/>
    </dgm:pt>
    <dgm:pt modelId="{AE602157-2050-44A8-8098-AD38D7B0F329}" type="pres">
      <dgm:prSet presAssocID="{609BC1D8-8538-46EF-A8A0-E43797C6FAD4}" presName="composite" presStyleCnt="0"/>
      <dgm:spPr/>
    </dgm:pt>
    <dgm:pt modelId="{6F268FA7-23AE-408E-B63A-B376E169B78B}" type="pres">
      <dgm:prSet presAssocID="{609BC1D8-8538-46EF-A8A0-E43797C6FAD4}" presName="parentText" presStyleLbl="alignNode1" presStyleIdx="1" presStyleCnt="4" custAng="16200000" custScaleX="68928" custScaleY="39959" custLinFactNeighborX="-1468" custLinFactNeighborY="-1659">
        <dgm:presLayoutVars>
          <dgm:chMax val="1"/>
          <dgm:bulletEnabled val="1"/>
        </dgm:presLayoutVars>
      </dgm:prSet>
      <dgm:spPr/>
    </dgm:pt>
    <dgm:pt modelId="{34BA4035-15B2-4B5E-A558-73F5092FFFF6}" type="pres">
      <dgm:prSet presAssocID="{609BC1D8-8538-46EF-A8A0-E43797C6FAD4}" presName="descendantText" presStyleLbl="alignAcc1" presStyleIdx="1" presStyleCnt="4" custLinFactNeighborX="-9433" custLinFactNeighborY="-25103">
        <dgm:presLayoutVars>
          <dgm:bulletEnabled val="1"/>
        </dgm:presLayoutVars>
      </dgm:prSet>
      <dgm:spPr/>
    </dgm:pt>
    <dgm:pt modelId="{5C7DE139-43EF-49E3-AB69-0B20E54E854A}" type="pres">
      <dgm:prSet presAssocID="{0D6C3168-ABFF-4225-9F86-A4C6E3840E39}" presName="sp" presStyleCnt="0"/>
      <dgm:spPr/>
    </dgm:pt>
    <dgm:pt modelId="{572CCA90-493F-415B-BC6D-2BCEE0F15BE7}" type="pres">
      <dgm:prSet presAssocID="{71326747-B3C1-45CC-B5CD-A1C95AD1CDA2}" presName="composite" presStyleCnt="0"/>
      <dgm:spPr/>
    </dgm:pt>
    <dgm:pt modelId="{C41E4DAC-E34F-45B9-857E-5860018D6EC7}" type="pres">
      <dgm:prSet presAssocID="{71326747-B3C1-45CC-B5CD-A1C95AD1CDA2}" presName="parentText" presStyleLbl="alignNode1" presStyleIdx="2" presStyleCnt="4" custAng="16200000" custScaleX="66873" custScaleY="37772" custLinFactNeighborX="-3704" custLinFactNeighborY="12422">
        <dgm:presLayoutVars>
          <dgm:chMax val="1"/>
          <dgm:bulletEnabled val="1"/>
        </dgm:presLayoutVars>
      </dgm:prSet>
      <dgm:spPr/>
    </dgm:pt>
    <dgm:pt modelId="{DEE08176-43FE-4F6A-A4B1-851A4CD38613}" type="pres">
      <dgm:prSet presAssocID="{71326747-B3C1-45CC-B5CD-A1C95AD1CDA2}" presName="descendantText" presStyleLbl="alignAcc1" presStyleIdx="2" presStyleCnt="4" custLinFactNeighborX="-8746" custLinFactNeighborY="2648">
        <dgm:presLayoutVars>
          <dgm:bulletEnabled val="1"/>
        </dgm:presLayoutVars>
      </dgm:prSet>
      <dgm:spPr/>
    </dgm:pt>
    <dgm:pt modelId="{C15646BC-B446-4278-8C32-CA7EFEA5BE3E}" type="pres">
      <dgm:prSet presAssocID="{56694AFD-8DF3-484C-AE38-900C71A55638}" presName="sp" presStyleCnt="0"/>
      <dgm:spPr/>
    </dgm:pt>
    <dgm:pt modelId="{A26857FB-06DD-41DD-83CF-414E69EA9880}" type="pres">
      <dgm:prSet presAssocID="{95EC438F-E8AB-470A-A9EE-672E7396929D}" presName="composite" presStyleCnt="0"/>
      <dgm:spPr/>
    </dgm:pt>
    <dgm:pt modelId="{4E6610A6-C65A-445D-8E69-7868FE110EE3}" type="pres">
      <dgm:prSet presAssocID="{95EC438F-E8AB-470A-A9EE-672E7396929D}" presName="parentText" presStyleLbl="alignNode1" presStyleIdx="3" presStyleCnt="4" custAng="16200000" custScaleX="66683" custScaleY="39171" custLinFactNeighborX="-2805" custLinFactNeighborY="21324">
        <dgm:presLayoutVars>
          <dgm:chMax val="1"/>
          <dgm:bulletEnabled val="1"/>
        </dgm:presLayoutVars>
      </dgm:prSet>
      <dgm:spPr/>
    </dgm:pt>
    <dgm:pt modelId="{2FDEC640-ECD2-4747-86A6-1FBABCFEF61F}" type="pres">
      <dgm:prSet presAssocID="{95EC438F-E8AB-470A-A9EE-672E7396929D}" presName="descendantText" presStyleLbl="alignAcc1" presStyleIdx="3" presStyleCnt="4" custScaleY="81476" custLinFactNeighborX="-9089" custLinFactNeighborY="20621">
        <dgm:presLayoutVars>
          <dgm:bulletEnabled val="1"/>
        </dgm:presLayoutVars>
      </dgm:prSet>
      <dgm:spPr/>
    </dgm:pt>
  </dgm:ptLst>
  <dgm:cxnLst>
    <dgm:cxn modelId="{5951A308-F72B-4255-9916-6042BA595ADD}" type="presOf" srcId="{19B62620-1085-4BA6-8614-F1EDC0BE0180}" destId="{2FDEC640-ECD2-4747-86A6-1FBABCFEF61F}" srcOrd="0" destOrd="2" presId="urn:microsoft.com/office/officeart/2005/8/layout/chevron2"/>
    <dgm:cxn modelId="{A2C78E15-8A78-4278-A977-D0C0A3A87592}" type="presOf" srcId="{609BC1D8-8538-46EF-A8A0-E43797C6FAD4}" destId="{6F268FA7-23AE-408E-B63A-B376E169B78B}" srcOrd="0" destOrd="0" presId="urn:microsoft.com/office/officeart/2005/8/layout/chevron2"/>
    <dgm:cxn modelId="{C15E4D19-859C-4E4F-930B-132A54756362}" type="presOf" srcId="{1A4F1818-8A02-42C4-8AE1-34388D8F6B16}" destId="{86440E40-C756-499C-A999-C56F63B8D2CC}" srcOrd="0" destOrd="0" presId="urn:microsoft.com/office/officeart/2005/8/layout/chevron2"/>
    <dgm:cxn modelId="{075C5321-8928-421B-B768-5D0CC7F823E3}" type="presOf" srcId="{9B90D980-DF72-4047-80C5-647E64E7567C}" destId="{34BA4035-15B2-4B5E-A558-73F5092FFFF6}" srcOrd="0" destOrd="4" presId="urn:microsoft.com/office/officeart/2005/8/layout/chevron2"/>
    <dgm:cxn modelId="{2BAA0327-08E2-4796-8D7D-FEE522EB8FA5}" srcId="{95EC438F-E8AB-470A-A9EE-672E7396929D}" destId="{251C77A3-9E53-4DDE-BC4B-9449364FB616}" srcOrd="0" destOrd="0" parTransId="{ED6A0D3A-F50C-430F-9C73-62B9DE33A6DA}" sibTransId="{2ABCA4EC-95F1-455A-8041-78BF5557419D}"/>
    <dgm:cxn modelId="{91B6C327-244D-416C-8EB4-1175A4612A53}" srcId="{71326747-B3C1-45CC-B5CD-A1C95AD1CDA2}" destId="{B5CEC9CC-611E-4515-BE94-67068BEB53F5}" srcOrd="1" destOrd="0" parTransId="{E81BB891-2C4D-464A-9CCE-A1D2588ACAD9}" sibTransId="{4C803541-51B1-4000-8790-FD9BF8794B52}"/>
    <dgm:cxn modelId="{87607C2A-FCBA-4E7D-A8D1-D570E50F6A22}" srcId="{609BC1D8-8538-46EF-A8A0-E43797C6FAD4}" destId="{C76EF756-99A1-46E4-B2A5-CE87DD9A4014}" srcOrd="0" destOrd="0" parTransId="{13AAB951-0674-4A76-AB5B-00CA5D080C79}" sibTransId="{482DBD23-EB95-4555-9AF4-0906435F5444}"/>
    <dgm:cxn modelId="{39F4392B-59E7-404B-93FB-763B206A36E4}" type="presOf" srcId="{C76EF756-99A1-46E4-B2A5-CE87DD9A4014}" destId="{34BA4035-15B2-4B5E-A558-73F5092FFFF6}" srcOrd="0" destOrd="0" presId="urn:microsoft.com/office/officeart/2005/8/layout/chevron2"/>
    <dgm:cxn modelId="{5E0A0531-C5DF-44A4-8ADF-AE063E9B3BF2}" srcId="{609BC1D8-8538-46EF-A8A0-E43797C6FAD4}" destId="{AA978313-F3DB-478F-ABA1-E459203B8784}" srcOrd="1" destOrd="0" parTransId="{6026213C-D8F4-4A4C-8A20-465879D258D2}" sibTransId="{89F029C3-3AE6-4336-A2C7-950DA8BE9291}"/>
    <dgm:cxn modelId="{21FA0F3C-2FC6-4089-BD71-253684AB34C6}" srcId="{D2F7A7EA-3BAA-454C-9638-88E467B8EC40}" destId="{AD8F0EB5-C04E-4B1E-AE82-84C82D34A02B}" srcOrd="1" destOrd="0" parTransId="{5858E2DC-403C-412D-8027-196CDE3D9831}" sibTransId="{798ABF0D-BF43-4535-8D24-30516E271212}"/>
    <dgm:cxn modelId="{F0414E3D-2C82-4E6C-8FF2-60C4689AF5AC}" type="presOf" srcId="{5D70CF24-EDDA-4933-BE3B-4B7F6233F4C1}" destId="{A10DE0B7-B99C-4174-95B5-93A9C3ADD8A6}" srcOrd="0" destOrd="0" presId="urn:microsoft.com/office/officeart/2005/8/layout/chevron2"/>
    <dgm:cxn modelId="{9E240561-F5FE-42EB-876B-65F2B966F702}" type="presOf" srcId="{AA978313-F3DB-478F-ABA1-E459203B8784}" destId="{34BA4035-15B2-4B5E-A558-73F5092FFFF6}" srcOrd="0" destOrd="1" presId="urn:microsoft.com/office/officeart/2005/8/layout/chevron2"/>
    <dgm:cxn modelId="{F8DEFA46-96F3-4093-A434-FE10D34316FB}" srcId="{609BC1D8-8538-46EF-A8A0-E43797C6FAD4}" destId="{9B90D980-DF72-4047-80C5-647E64E7567C}" srcOrd="4" destOrd="0" parTransId="{C8065CBE-3B3E-47B8-9765-0445C52F4DF6}" sibTransId="{DB33B316-E3A1-440A-891F-6676B23F2DA2}"/>
    <dgm:cxn modelId="{CC675767-75B6-448B-990D-B2FD60841ADD}" srcId="{95EC438F-E8AB-470A-A9EE-672E7396929D}" destId="{77E65CA3-3776-4AF1-BECC-FFA6B6CC594C}" srcOrd="1" destOrd="0" parTransId="{D9FCED46-1D5A-4663-A795-4B94F51545E4}" sibTransId="{6407C8EC-9079-4026-8ABE-119BD88B2C28}"/>
    <dgm:cxn modelId="{67E11F4D-57FA-49A5-9531-D7C0DC0FAE86}" type="presOf" srcId="{251C77A3-9E53-4DDE-BC4B-9449364FB616}" destId="{2FDEC640-ECD2-4747-86A6-1FBABCFEF61F}" srcOrd="0" destOrd="0" presId="urn:microsoft.com/office/officeart/2005/8/layout/chevron2"/>
    <dgm:cxn modelId="{36E82552-46CA-4B97-8F97-BC261ECF1BC2}" type="presOf" srcId="{947262BE-F239-4BCA-B6C6-FA45FF077D46}" destId="{DEE08176-43FE-4F6A-A4B1-851A4CD38613}" srcOrd="0" destOrd="1" presId="urn:microsoft.com/office/officeart/2005/8/layout/chevron2"/>
    <dgm:cxn modelId="{F257C573-FF67-4774-A4E2-980629FBE0A3}" srcId="{5D70CF24-EDDA-4933-BE3B-4B7F6233F4C1}" destId="{95EC438F-E8AB-470A-A9EE-672E7396929D}" srcOrd="3" destOrd="0" parTransId="{5B28E265-F963-497A-83B0-991FA4DB755C}" sibTransId="{317BF939-6D6A-4787-9A1A-A7B8277D0C74}"/>
    <dgm:cxn modelId="{2CE2C873-1972-4BC9-922C-F597316CFD34}" srcId="{609BC1D8-8538-46EF-A8A0-E43797C6FAD4}" destId="{8B73D61E-B620-4AF0-99CF-37B4FD8F2F45}" srcOrd="3" destOrd="0" parTransId="{705BA380-2D17-42EB-AB8D-8319E2AF7880}" sibTransId="{719048C9-5F88-4CDF-A7D1-AA6D29F8E105}"/>
    <dgm:cxn modelId="{2F1AAA54-1410-45BC-8A46-B6C6766EA617}" srcId="{71326747-B3C1-45CC-B5CD-A1C95AD1CDA2}" destId="{F898E2AF-7FF5-422D-84F1-771CCC7B9003}" srcOrd="0" destOrd="0" parTransId="{E67661DC-3E2C-4AFE-B58B-8564F9D48613}" sibTransId="{7F8B3790-9DD0-4FAD-9898-F5A3C480D91E}"/>
    <dgm:cxn modelId="{BDDFCE75-8A0D-41B2-9261-67BF3BB25C34}" type="presOf" srcId="{9DEB23EC-0CD3-4723-BCAC-0FC33F24E663}" destId="{34BA4035-15B2-4B5E-A558-73F5092FFFF6}" srcOrd="0" destOrd="2" presId="urn:microsoft.com/office/officeart/2005/8/layout/chevron2"/>
    <dgm:cxn modelId="{B3EF887E-0AA6-463B-8256-10C87B1A1885}" type="presOf" srcId="{B5CEC9CC-611E-4515-BE94-67068BEB53F5}" destId="{DEE08176-43FE-4F6A-A4B1-851A4CD38613}" srcOrd="0" destOrd="2" presId="urn:microsoft.com/office/officeart/2005/8/layout/chevron2"/>
    <dgm:cxn modelId="{CB5E3180-33BF-4097-92C9-9FE62C687C21}" type="presOf" srcId="{8B73D61E-B620-4AF0-99CF-37B4FD8F2F45}" destId="{34BA4035-15B2-4B5E-A558-73F5092FFFF6}" srcOrd="0" destOrd="3" presId="urn:microsoft.com/office/officeart/2005/8/layout/chevron2"/>
    <dgm:cxn modelId="{3239C187-197A-4AB9-9ADE-9C0086223FE2}" type="presOf" srcId="{13C3895D-5ADD-411A-965A-A60C2E1E243F}" destId="{DEE08176-43FE-4F6A-A4B1-851A4CD38613}" srcOrd="0" destOrd="3" presId="urn:microsoft.com/office/officeart/2005/8/layout/chevron2"/>
    <dgm:cxn modelId="{BF0EBB8C-A94E-45D9-BB1D-8126DBED4C79}" srcId="{71326747-B3C1-45CC-B5CD-A1C95AD1CDA2}" destId="{13C3895D-5ADD-411A-965A-A60C2E1E243F}" srcOrd="2" destOrd="0" parTransId="{3FD8C5EC-55D1-4913-8710-6A1852C05786}" sibTransId="{F5A0A97C-AE23-431D-9C21-2A6F9A58A85E}"/>
    <dgm:cxn modelId="{913DC09F-6359-41EA-8B25-E4F6053C7209}" type="presOf" srcId="{95EC438F-E8AB-470A-A9EE-672E7396929D}" destId="{4E6610A6-C65A-445D-8E69-7868FE110EE3}" srcOrd="0" destOrd="0" presId="urn:microsoft.com/office/officeart/2005/8/layout/chevron2"/>
    <dgm:cxn modelId="{E7E27CA4-0463-44D5-91A8-93012BABFE62}" srcId="{95EC438F-E8AB-470A-A9EE-672E7396929D}" destId="{19B62620-1085-4BA6-8614-F1EDC0BE0180}" srcOrd="2" destOrd="0" parTransId="{F95B2777-3816-44C5-88B2-88E33DFF8B9E}" sibTransId="{BDCDE4F9-C504-4D22-8350-894A139A94E1}"/>
    <dgm:cxn modelId="{5EBB13B5-2FD8-4A7E-B6C2-7F9257F8BC23}" type="presOf" srcId="{77E65CA3-3776-4AF1-BECC-FFA6B6CC594C}" destId="{2FDEC640-ECD2-4747-86A6-1FBABCFEF61F}" srcOrd="0" destOrd="1" presId="urn:microsoft.com/office/officeart/2005/8/layout/chevron2"/>
    <dgm:cxn modelId="{792F40B7-2509-4085-B1DC-B5689D122508}" type="presOf" srcId="{71326747-B3C1-45CC-B5CD-A1C95AD1CDA2}" destId="{C41E4DAC-E34F-45B9-857E-5860018D6EC7}" srcOrd="0" destOrd="0" presId="urn:microsoft.com/office/officeart/2005/8/layout/chevron2"/>
    <dgm:cxn modelId="{7BC235C0-BE44-4272-8267-4DE464D0C61D}" srcId="{D2F7A7EA-3BAA-454C-9638-88E467B8EC40}" destId="{1A4F1818-8A02-42C4-8AE1-34388D8F6B16}" srcOrd="0" destOrd="0" parTransId="{EB02686F-45E7-4AE3-8F56-FCEC03344069}" sibTransId="{D09C818C-6713-4D14-B977-9699DC62FD9E}"/>
    <dgm:cxn modelId="{FD84F3C3-45A5-4000-AFE4-39DA32C76CD5}" srcId="{5D70CF24-EDDA-4933-BE3B-4B7F6233F4C1}" destId="{D2F7A7EA-3BAA-454C-9638-88E467B8EC40}" srcOrd="0" destOrd="0" parTransId="{09B3ED6A-EB15-4407-9FB4-860EF04E68ED}" sibTransId="{C513E9EE-2751-4690-BFBB-4BCD00F8D793}"/>
    <dgm:cxn modelId="{9DCD15CF-845C-442C-A0E3-F3682280165D}" srcId="{609BC1D8-8538-46EF-A8A0-E43797C6FAD4}" destId="{9DEB23EC-0CD3-4723-BCAC-0FC33F24E663}" srcOrd="2" destOrd="0" parTransId="{D8C90532-9BEE-45F4-8472-DB12109C518F}" sibTransId="{412F7F92-55FB-414D-8398-2C5880739FB6}"/>
    <dgm:cxn modelId="{7C2F1AE9-078C-47CE-98A2-D419D1025BA0}" type="presOf" srcId="{F898E2AF-7FF5-422D-84F1-771CCC7B9003}" destId="{DEE08176-43FE-4F6A-A4B1-851A4CD38613}" srcOrd="0" destOrd="0" presId="urn:microsoft.com/office/officeart/2005/8/layout/chevron2"/>
    <dgm:cxn modelId="{64B4C7EE-40B5-4FA8-A73E-8EB8F404C81B}" srcId="{5D70CF24-EDDA-4933-BE3B-4B7F6233F4C1}" destId="{71326747-B3C1-45CC-B5CD-A1C95AD1CDA2}" srcOrd="2" destOrd="0" parTransId="{53C479D7-551B-4666-B014-F83C344A8E6F}" sibTransId="{56694AFD-8DF3-484C-AE38-900C71A55638}"/>
    <dgm:cxn modelId="{8751E9EF-0A0C-48E3-909C-8A980698C1AA}" srcId="{5D70CF24-EDDA-4933-BE3B-4B7F6233F4C1}" destId="{609BC1D8-8538-46EF-A8A0-E43797C6FAD4}" srcOrd="1" destOrd="0" parTransId="{AE3EA4C1-F3E8-4CF0-8604-CA891E8E8171}" sibTransId="{0D6C3168-ABFF-4225-9F86-A4C6E3840E39}"/>
    <dgm:cxn modelId="{2D0F9AF0-D32E-4C95-8718-E008205567D5}" type="presOf" srcId="{AD8F0EB5-C04E-4B1E-AE82-84C82D34A02B}" destId="{86440E40-C756-499C-A999-C56F63B8D2CC}" srcOrd="0" destOrd="1" presId="urn:microsoft.com/office/officeart/2005/8/layout/chevron2"/>
    <dgm:cxn modelId="{38B9EFF0-4F62-46BF-8BDF-6E7474D7B967}" type="presOf" srcId="{D2F7A7EA-3BAA-454C-9638-88E467B8EC40}" destId="{FEE2D1BE-3A7A-4BBA-A1EC-D46FB7791BBA}" srcOrd="0" destOrd="0" presId="urn:microsoft.com/office/officeart/2005/8/layout/chevron2"/>
    <dgm:cxn modelId="{9C4E57F3-0BEA-4506-84CB-7DA647EB9487}" srcId="{F898E2AF-7FF5-422D-84F1-771CCC7B9003}" destId="{947262BE-F239-4BCA-B6C6-FA45FF077D46}" srcOrd="0" destOrd="0" parTransId="{B4C17A01-4170-4F0F-BB2D-8E426F52DD1F}" sibTransId="{BE2DD69F-A105-4882-B185-952F8ED46FB5}"/>
    <dgm:cxn modelId="{E7864762-F8CB-4B50-9369-4AFC317735FA}" type="presParOf" srcId="{A10DE0B7-B99C-4174-95B5-93A9C3ADD8A6}" destId="{8F33FB71-52A9-4B4D-A6F3-74AF93B8831F}" srcOrd="0" destOrd="0" presId="urn:microsoft.com/office/officeart/2005/8/layout/chevron2"/>
    <dgm:cxn modelId="{78D07691-BFF3-4D2F-9BD9-CAFDA4149DB1}" type="presParOf" srcId="{8F33FB71-52A9-4B4D-A6F3-74AF93B8831F}" destId="{FEE2D1BE-3A7A-4BBA-A1EC-D46FB7791BBA}" srcOrd="0" destOrd="0" presId="urn:microsoft.com/office/officeart/2005/8/layout/chevron2"/>
    <dgm:cxn modelId="{B4AA6C73-7DB9-4AD6-9D37-9E20099ACB2B}" type="presParOf" srcId="{8F33FB71-52A9-4B4D-A6F3-74AF93B8831F}" destId="{86440E40-C756-499C-A999-C56F63B8D2CC}" srcOrd="1" destOrd="0" presId="urn:microsoft.com/office/officeart/2005/8/layout/chevron2"/>
    <dgm:cxn modelId="{A6C2D0DA-3617-41B8-92DB-63A76F4E819C}" type="presParOf" srcId="{A10DE0B7-B99C-4174-95B5-93A9C3ADD8A6}" destId="{78EFBE07-8229-44F0-9536-70032845010C}" srcOrd="1" destOrd="0" presId="urn:microsoft.com/office/officeart/2005/8/layout/chevron2"/>
    <dgm:cxn modelId="{700E1EB6-EE3C-497B-AD71-B33F4C1EB768}" type="presParOf" srcId="{A10DE0B7-B99C-4174-95B5-93A9C3ADD8A6}" destId="{AE602157-2050-44A8-8098-AD38D7B0F329}" srcOrd="2" destOrd="0" presId="urn:microsoft.com/office/officeart/2005/8/layout/chevron2"/>
    <dgm:cxn modelId="{92AE8BED-BE53-425D-810E-74AFF5D3F554}" type="presParOf" srcId="{AE602157-2050-44A8-8098-AD38D7B0F329}" destId="{6F268FA7-23AE-408E-B63A-B376E169B78B}" srcOrd="0" destOrd="0" presId="urn:microsoft.com/office/officeart/2005/8/layout/chevron2"/>
    <dgm:cxn modelId="{A7E168BB-5C2F-48DE-BFEA-6468090BDFAA}" type="presParOf" srcId="{AE602157-2050-44A8-8098-AD38D7B0F329}" destId="{34BA4035-15B2-4B5E-A558-73F5092FFFF6}" srcOrd="1" destOrd="0" presId="urn:microsoft.com/office/officeart/2005/8/layout/chevron2"/>
    <dgm:cxn modelId="{AD9D5DA3-3C3C-4BB4-9E2B-4FC5BD369E82}" type="presParOf" srcId="{A10DE0B7-B99C-4174-95B5-93A9C3ADD8A6}" destId="{5C7DE139-43EF-49E3-AB69-0B20E54E854A}" srcOrd="3" destOrd="0" presId="urn:microsoft.com/office/officeart/2005/8/layout/chevron2"/>
    <dgm:cxn modelId="{8E91C863-EAD4-4740-BCC8-F903DE882CC3}" type="presParOf" srcId="{A10DE0B7-B99C-4174-95B5-93A9C3ADD8A6}" destId="{572CCA90-493F-415B-BC6D-2BCEE0F15BE7}" srcOrd="4" destOrd="0" presId="urn:microsoft.com/office/officeart/2005/8/layout/chevron2"/>
    <dgm:cxn modelId="{5443C110-18CF-42D1-8883-C9B58E6B6719}" type="presParOf" srcId="{572CCA90-493F-415B-BC6D-2BCEE0F15BE7}" destId="{C41E4DAC-E34F-45B9-857E-5860018D6EC7}" srcOrd="0" destOrd="0" presId="urn:microsoft.com/office/officeart/2005/8/layout/chevron2"/>
    <dgm:cxn modelId="{253AC6D3-4F49-467E-BDF9-1E46C1132FA4}" type="presParOf" srcId="{572CCA90-493F-415B-BC6D-2BCEE0F15BE7}" destId="{DEE08176-43FE-4F6A-A4B1-851A4CD38613}" srcOrd="1" destOrd="0" presId="urn:microsoft.com/office/officeart/2005/8/layout/chevron2"/>
    <dgm:cxn modelId="{9EA21665-19B6-4E95-90EF-72F6CCFEA196}" type="presParOf" srcId="{A10DE0B7-B99C-4174-95B5-93A9C3ADD8A6}" destId="{C15646BC-B446-4278-8C32-CA7EFEA5BE3E}" srcOrd="5" destOrd="0" presId="urn:microsoft.com/office/officeart/2005/8/layout/chevron2"/>
    <dgm:cxn modelId="{F5D24B80-1875-41D5-BCB9-1217B3F48487}" type="presParOf" srcId="{A10DE0B7-B99C-4174-95B5-93A9C3ADD8A6}" destId="{A26857FB-06DD-41DD-83CF-414E69EA9880}" srcOrd="6" destOrd="0" presId="urn:microsoft.com/office/officeart/2005/8/layout/chevron2"/>
    <dgm:cxn modelId="{9ADBD33D-3166-4B40-8CCE-2AA3966159C2}" type="presParOf" srcId="{A26857FB-06DD-41DD-83CF-414E69EA9880}" destId="{4E6610A6-C65A-445D-8E69-7868FE110EE3}" srcOrd="0" destOrd="0" presId="urn:microsoft.com/office/officeart/2005/8/layout/chevron2"/>
    <dgm:cxn modelId="{C11CDAF3-5A24-4BF0-BB4D-8F9197918A88}" type="presParOf" srcId="{A26857FB-06DD-41DD-83CF-414E69EA9880}" destId="{2FDEC640-ECD2-4747-86A6-1FBABCFEF61F}"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B2FE3-F8E6-4B53-AFA2-DDE50D8AF755}">
      <dsp:nvSpPr>
        <dsp:cNvPr id="0" name=""/>
        <dsp:cNvSpPr/>
      </dsp:nvSpPr>
      <dsp:spPr>
        <a:xfrm rot="10800000">
          <a:off x="1228486" y="1270"/>
          <a:ext cx="4053840" cy="829627"/>
        </a:xfrm>
        <a:prstGeom prst="homePlate">
          <a:avLst/>
        </a:prstGeom>
        <a:solidFill>
          <a:srgbClr val="89796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5843" tIns="140970" rIns="263144"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Background</a:t>
          </a:r>
        </a:p>
      </dsp:txBody>
      <dsp:txXfrm rot="10800000">
        <a:off x="1435893" y="1270"/>
        <a:ext cx="3846433" cy="829627"/>
      </dsp:txXfrm>
    </dsp:sp>
    <dsp:sp modelId="{4BD33A20-5213-4719-AB87-1BD43E5DD3D5}">
      <dsp:nvSpPr>
        <dsp:cNvPr id="0" name=""/>
        <dsp:cNvSpPr/>
      </dsp:nvSpPr>
      <dsp:spPr>
        <a:xfrm>
          <a:off x="813673" y="1270"/>
          <a:ext cx="829627" cy="829627"/>
        </a:xfrm>
        <a:prstGeom prst="ellipse">
          <a:avLst/>
        </a:prstGeom>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l="-8000" r="-8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7E23A8E1-6347-4A2E-922E-93016573D2BC}">
      <dsp:nvSpPr>
        <dsp:cNvPr id="0" name=""/>
        <dsp:cNvSpPr/>
      </dsp:nvSpPr>
      <dsp:spPr>
        <a:xfrm rot="10800000">
          <a:off x="1166341" y="1078547"/>
          <a:ext cx="4053840" cy="829627"/>
        </a:xfrm>
        <a:prstGeom prst="homePlate">
          <a:avLst/>
        </a:prstGeom>
        <a:solidFill>
          <a:srgbClr val="BE754A"/>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5843" tIns="140970" rIns="263144"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Resources</a:t>
          </a:r>
        </a:p>
      </dsp:txBody>
      <dsp:txXfrm rot="10800000">
        <a:off x="1373748" y="1078547"/>
        <a:ext cx="3846433" cy="829627"/>
      </dsp:txXfrm>
    </dsp:sp>
    <dsp:sp modelId="{BB99C335-82E4-43D5-97A1-6FE727D0AB84}">
      <dsp:nvSpPr>
        <dsp:cNvPr id="0" name=""/>
        <dsp:cNvSpPr/>
      </dsp:nvSpPr>
      <dsp:spPr>
        <a:xfrm>
          <a:off x="813673" y="1078547"/>
          <a:ext cx="829627" cy="82962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4FEAE74-B90F-48BA-B6C3-08DE825708C5}">
      <dsp:nvSpPr>
        <dsp:cNvPr id="0" name=""/>
        <dsp:cNvSpPr/>
      </dsp:nvSpPr>
      <dsp:spPr>
        <a:xfrm rot="10800000">
          <a:off x="1228486" y="2155825"/>
          <a:ext cx="4053840" cy="829627"/>
        </a:xfrm>
        <a:prstGeom prst="homePlate">
          <a:avLst/>
        </a:prstGeom>
        <a:solidFill>
          <a:srgbClr val="74855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5843" tIns="140970" rIns="263144"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Benefits</a:t>
          </a:r>
        </a:p>
      </dsp:txBody>
      <dsp:txXfrm rot="10800000">
        <a:off x="1435893" y="2155825"/>
        <a:ext cx="3846433" cy="829627"/>
      </dsp:txXfrm>
    </dsp:sp>
    <dsp:sp modelId="{2E01528B-5352-4B96-AF7C-5710E019D6CD}">
      <dsp:nvSpPr>
        <dsp:cNvPr id="0" name=""/>
        <dsp:cNvSpPr/>
      </dsp:nvSpPr>
      <dsp:spPr>
        <a:xfrm>
          <a:off x="813673" y="2155825"/>
          <a:ext cx="829627" cy="829627"/>
        </a:xfrm>
        <a:prstGeom prst="ellipse">
          <a:avLst/>
        </a:prstGeom>
        <a:blipFill>
          <a:blip xmlns:r="http://schemas.openxmlformats.org/officeDocument/2006/relationships" r:embed="rId3">
            <a:duotone>
              <a:schemeClr val="accent1">
                <a:shade val="45000"/>
                <a:satMod val="135000"/>
              </a:schemeClr>
              <a:prstClr val="white"/>
            </a:duotone>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75D873E0-7776-4E65-B268-E4F80D3EB28D}">
      <dsp:nvSpPr>
        <dsp:cNvPr id="0" name=""/>
        <dsp:cNvSpPr/>
      </dsp:nvSpPr>
      <dsp:spPr>
        <a:xfrm rot="10800000">
          <a:off x="1228486" y="3233102"/>
          <a:ext cx="4053840" cy="829627"/>
        </a:xfrm>
        <a:prstGeom prst="homePlate">
          <a:avLst/>
        </a:prstGeom>
        <a:solidFill>
          <a:srgbClr val="B99007"/>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5843" tIns="140970" rIns="263144"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Process</a:t>
          </a:r>
        </a:p>
      </dsp:txBody>
      <dsp:txXfrm rot="10800000">
        <a:off x="1435893" y="3233102"/>
        <a:ext cx="3846433" cy="829627"/>
      </dsp:txXfrm>
    </dsp:sp>
    <dsp:sp modelId="{1475F863-3CAA-41ED-81AA-1437F2445D36}">
      <dsp:nvSpPr>
        <dsp:cNvPr id="0" name=""/>
        <dsp:cNvSpPr/>
      </dsp:nvSpPr>
      <dsp:spPr>
        <a:xfrm>
          <a:off x="813673" y="3233102"/>
          <a:ext cx="829627" cy="829627"/>
        </a:xfrm>
        <a:prstGeom prst="ellipse">
          <a:avLst/>
        </a:prstGeom>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2D1BE-3A7A-4BBA-A1EC-D46FB7791BBA}">
      <dsp:nvSpPr>
        <dsp:cNvPr id="0" name=""/>
        <dsp:cNvSpPr/>
      </dsp:nvSpPr>
      <dsp:spPr>
        <a:xfrm>
          <a:off x="69467" y="0"/>
          <a:ext cx="685993" cy="841007"/>
        </a:xfrm>
        <a:prstGeom prst="chevron">
          <a:avLst/>
        </a:prstGeom>
        <a:solidFill>
          <a:srgbClr val="897966"/>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US" sz="4700" kern="1200" dirty="0"/>
        </a:p>
      </dsp:txBody>
      <dsp:txXfrm rot="-5400000">
        <a:off x="-8040" y="77507"/>
        <a:ext cx="841007" cy="685993"/>
      </dsp:txXfrm>
    </dsp:sp>
    <dsp:sp modelId="{86440E40-C756-499C-A999-C56F63B8D2CC}">
      <dsp:nvSpPr>
        <dsp:cNvPr id="0" name=""/>
        <dsp:cNvSpPr/>
      </dsp:nvSpPr>
      <dsp:spPr>
        <a:xfrm rot="5400000">
          <a:off x="1855469" y="-894299"/>
          <a:ext cx="716273" cy="25048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rgbClr val="000000"/>
              </a:solidFill>
            </a:rPr>
            <a:t>FileNet to ECM Conversion</a:t>
          </a:r>
        </a:p>
        <a:p>
          <a:pPr marL="114300" lvl="1" indent="-114300" algn="l" defTabSz="577850">
            <a:lnSpc>
              <a:spcPct val="90000"/>
            </a:lnSpc>
            <a:spcBef>
              <a:spcPct val="0"/>
            </a:spcBef>
            <a:spcAft>
              <a:spcPct val="15000"/>
            </a:spcAft>
            <a:buChar char="•"/>
          </a:pPr>
          <a:r>
            <a:rPr lang="en-US" sz="1300" kern="1200" dirty="0">
              <a:solidFill>
                <a:srgbClr val="000000"/>
              </a:solidFill>
            </a:rPr>
            <a:t>Demo</a:t>
          </a:r>
        </a:p>
      </dsp:txBody>
      <dsp:txXfrm rot="-5400000">
        <a:off x="961169" y="34967"/>
        <a:ext cx="2469907" cy="646341"/>
      </dsp:txXfrm>
    </dsp:sp>
    <dsp:sp modelId="{6F268FA7-23AE-408E-B63A-B376E169B78B}">
      <dsp:nvSpPr>
        <dsp:cNvPr id="0" name=""/>
        <dsp:cNvSpPr/>
      </dsp:nvSpPr>
      <dsp:spPr>
        <a:xfrm>
          <a:off x="53844" y="1004118"/>
          <a:ext cx="690121" cy="833306"/>
        </a:xfrm>
        <a:prstGeom prst="chevron">
          <a:avLst/>
        </a:prstGeom>
        <a:solidFill>
          <a:srgbClr val="BE754A"/>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rot="-5400000">
        <a:off x="-17748" y="1075710"/>
        <a:ext cx="833306" cy="690121"/>
      </dsp:txXfrm>
    </dsp:sp>
    <dsp:sp modelId="{34BA4035-15B2-4B5E-A558-73F5092FFFF6}">
      <dsp:nvSpPr>
        <dsp:cNvPr id="0" name=""/>
        <dsp:cNvSpPr/>
      </dsp:nvSpPr>
      <dsp:spPr>
        <a:xfrm rot="5400000">
          <a:off x="1663804" y="131419"/>
          <a:ext cx="1122597" cy="25048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rgbClr val="000000"/>
              </a:solidFill>
            </a:rPr>
            <a:t>2 Staff (Accounting &amp; IT)</a:t>
          </a:r>
        </a:p>
        <a:p>
          <a:pPr marL="114300" lvl="1" indent="-114300" algn="l" defTabSz="577850">
            <a:lnSpc>
              <a:spcPct val="90000"/>
            </a:lnSpc>
            <a:spcBef>
              <a:spcPct val="0"/>
            </a:spcBef>
            <a:spcAft>
              <a:spcPct val="15000"/>
            </a:spcAft>
            <a:buChar char="•"/>
          </a:pPr>
          <a:r>
            <a:rPr lang="en-US" sz="1300" kern="1200" dirty="0">
              <a:solidFill>
                <a:srgbClr val="000000"/>
              </a:solidFill>
            </a:rPr>
            <a:t>ITSD &amp; Perceptive Costs</a:t>
          </a:r>
        </a:p>
        <a:p>
          <a:pPr marL="114300" lvl="1" indent="-114300" algn="l" defTabSz="577850">
            <a:lnSpc>
              <a:spcPct val="90000"/>
            </a:lnSpc>
            <a:spcBef>
              <a:spcPct val="0"/>
            </a:spcBef>
            <a:spcAft>
              <a:spcPct val="15000"/>
            </a:spcAft>
            <a:buChar char="•"/>
          </a:pPr>
          <a:r>
            <a:rPr lang="en-US" sz="1300" kern="1200" dirty="0">
              <a:solidFill>
                <a:srgbClr val="000000"/>
              </a:solidFill>
            </a:rPr>
            <a:t>Leveraged Agencies Help</a:t>
          </a:r>
        </a:p>
        <a:p>
          <a:pPr marL="114300" lvl="1" indent="-114300" algn="l" defTabSz="577850">
            <a:lnSpc>
              <a:spcPct val="90000"/>
            </a:lnSpc>
            <a:spcBef>
              <a:spcPct val="0"/>
            </a:spcBef>
            <a:spcAft>
              <a:spcPct val="15000"/>
            </a:spcAft>
            <a:buChar char="•"/>
          </a:pPr>
          <a:r>
            <a:rPr lang="en-US" sz="1300" kern="1200" dirty="0">
              <a:solidFill>
                <a:srgbClr val="000000"/>
              </a:solidFill>
            </a:rPr>
            <a:t>Kyocera Scanner/Copiers</a:t>
          </a:r>
        </a:p>
        <a:p>
          <a:pPr marL="114300" lvl="1" indent="-114300" algn="l" defTabSz="577850">
            <a:lnSpc>
              <a:spcPct val="90000"/>
            </a:lnSpc>
            <a:spcBef>
              <a:spcPct val="0"/>
            </a:spcBef>
            <a:spcAft>
              <a:spcPct val="15000"/>
            </a:spcAft>
            <a:buChar char="•"/>
          </a:pPr>
          <a:r>
            <a:rPr lang="en-US" sz="1300" kern="1200" dirty="0">
              <a:solidFill>
                <a:srgbClr val="000000"/>
              </a:solidFill>
            </a:rPr>
            <a:t>3 Months</a:t>
          </a:r>
        </a:p>
      </dsp:txBody>
      <dsp:txXfrm rot="-5400000">
        <a:off x="972667" y="877358"/>
        <a:ext cx="2450072" cy="1012995"/>
      </dsp:txXfrm>
    </dsp:sp>
    <dsp:sp modelId="{C41E4DAC-E34F-45B9-857E-5860018D6EC7}">
      <dsp:nvSpPr>
        <dsp:cNvPr id="0" name=""/>
        <dsp:cNvSpPr/>
      </dsp:nvSpPr>
      <dsp:spPr>
        <a:xfrm>
          <a:off x="33276" y="2150268"/>
          <a:ext cx="652350" cy="808462"/>
        </a:xfrm>
        <a:prstGeom prst="chevron">
          <a:avLst/>
        </a:prstGeom>
        <a:solidFill>
          <a:srgbClr val="748555"/>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rot="-5400000">
        <a:off x="-44780" y="2228324"/>
        <a:ext cx="808462" cy="652350"/>
      </dsp:txXfrm>
    </dsp:sp>
    <dsp:sp modelId="{DEE08176-43FE-4F6A-A4B1-851A4CD38613}">
      <dsp:nvSpPr>
        <dsp:cNvPr id="0" name=""/>
        <dsp:cNvSpPr/>
      </dsp:nvSpPr>
      <dsp:spPr>
        <a:xfrm rot="5400000">
          <a:off x="1681013" y="1352375"/>
          <a:ext cx="1122597" cy="25048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rgbClr val="000000"/>
              </a:solidFill>
            </a:rPr>
            <a:t>Improve Efficiencies </a:t>
          </a:r>
        </a:p>
        <a:p>
          <a:pPr marL="228600" lvl="2" indent="-114300" algn="l" defTabSz="577850">
            <a:lnSpc>
              <a:spcPct val="90000"/>
            </a:lnSpc>
            <a:spcBef>
              <a:spcPct val="0"/>
            </a:spcBef>
            <a:spcAft>
              <a:spcPct val="15000"/>
            </a:spcAft>
            <a:buChar char="•"/>
          </a:pPr>
          <a:r>
            <a:rPr lang="en-US" sz="1300" kern="1200" dirty="0">
              <a:solidFill>
                <a:srgbClr val="000000"/>
              </a:solidFill>
            </a:rPr>
            <a:t>Staff Time, Filing, Self Service</a:t>
          </a:r>
        </a:p>
        <a:p>
          <a:pPr marL="114300" lvl="1" indent="-114300" algn="l" defTabSz="577850">
            <a:lnSpc>
              <a:spcPct val="90000"/>
            </a:lnSpc>
            <a:spcBef>
              <a:spcPct val="0"/>
            </a:spcBef>
            <a:spcAft>
              <a:spcPct val="15000"/>
            </a:spcAft>
            <a:buChar char="•"/>
          </a:pPr>
          <a:r>
            <a:rPr lang="en-US" sz="1300" kern="1200" dirty="0">
              <a:solidFill>
                <a:srgbClr val="000000"/>
              </a:solidFill>
            </a:rPr>
            <a:t>Cross Reference Documents</a:t>
          </a:r>
        </a:p>
        <a:p>
          <a:pPr marL="114300" lvl="1" indent="-114300" algn="l" defTabSz="577850">
            <a:lnSpc>
              <a:spcPct val="90000"/>
            </a:lnSpc>
            <a:spcBef>
              <a:spcPct val="0"/>
            </a:spcBef>
            <a:spcAft>
              <a:spcPct val="15000"/>
            </a:spcAft>
            <a:buChar char="•"/>
          </a:pPr>
          <a:r>
            <a:rPr lang="en-US" sz="1300" kern="1200" dirty="0">
              <a:solidFill>
                <a:srgbClr val="000000"/>
              </a:solidFill>
            </a:rPr>
            <a:t>Uninterrupted Business</a:t>
          </a:r>
        </a:p>
      </dsp:txBody>
      <dsp:txXfrm rot="-5400000">
        <a:off x="989876" y="2098314"/>
        <a:ext cx="2450072" cy="1012995"/>
      </dsp:txXfrm>
    </dsp:sp>
    <dsp:sp modelId="{4E6610A6-C65A-445D-8E69-7868FE110EE3}">
      <dsp:nvSpPr>
        <dsp:cNvPr id="0" name=""/>
        <dsp:cNvSpPr/>
      </dsp:nvSpPr>
      <dsp:spPr>
        <a:xfrm>
          <a:off x="30915" y="3226666"/>
          <a:ext cx="676512" cy="806165"/>
        </a:xfrm>
        <a:prstGeom prst="chevron">
          <a:avLst/>
        </a:prstGeom>
        <a:solidFill>
          <a:srgbClr val="B99007"/>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US" sz="4700" kern="1200" dirty="0"/>
        </a:p>
      </dsp:txBody>
      <dsp:txXfrm rot="-5400000">
        <a:off x="-33911" y="3291492"/>
        <a:ext cx="806165" cy="676512"/>
      </dsp:txXfrm>
    </dsp:sp>
    <dsp:sp modelId="{2FDEC640-ECD2-4747-86A6-1FBABCFEF61F}">
      <dsp:nvSpPr>
        <dsp:cNvPr id="0" name=""/>
        <dsp:cNvSpPr/>
      </dsp:nvSpPr>
      <dsp:spPr>
        <a:xfrm rot="5400000">
          <a:off x="1776396" y="2463564"/>
          <a:ext cx="914647" cy="25048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rgbClr val="000000"/>
              </a:solidFill>
            </a:rPr>
            <a:t>Built Application Plan</a:t>
          </a:r>
        </a:p>
        <a:p>
          <a:pPr marL="114300" lvl="1" indent="-114300" algn="l" defTabSz="577850">
            <a:lnSpc>
              <a:spcPct val="90000"/>
            </a:lnSpc>
            <a:spcBef>
              <a:spcPct val="0"/>
            </a:spcBef>
            <a:spcAft>
              <a:spcPct val="15000"/>
            </a:spcAft>
            <a:buChar char="•"/>
          </a:pPr>
          <a:r>
            <a:rPr lang="en-US" sz="1300" kern="1200" dirty="0">
              <a:solidFill>
                <a:srgbClr val="000000"/>
              </a:solidFill>
            </a:rPr>
            <a:t>Created Workflow</a:t>
          </a:r>
        </a:p>
        <a:p>
          <a:pPr marL="114300" lvl="1" indent="-114300" algn="l" defTabSz="577850">
            <a:lnSpc>
              <a:spcPct val="90000"/>
            </a:lnSpc>
            <a:spcBef>
              <a:spcPct val="0"/>
            </a:spcBef>
            <a:spcAft>
              <a:spcPct val="15000"/>
            </a:spcAft>
            <a:buChar char="•"/>
          </a:pPr>
          <a:r>
            <a:rPr lang="en-US" sz="1300" kern="1200" dirty="0">
              <a:solidFill>
                <a:srgbClr val="000000"/>
              </a:solidFill>
            </a:rPr>
            <a:t>Created Relationships</a:t>
          </a:r>
        </a:p>
      </dsp:txBody>
      <dsp:txXfrm rot="-5400000">
        <a:off x="981284" y="3303326"/>
        <a:ext cx="2460224" cy="82534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486AE3-783E-5A41-A6FB-D8F5FF779B64}" type="datetimeFigureOut">
              <a:rPr lang="en-US" smtClean="0"/>
              <a:t>9/27/2018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3DB66-4081-6846-ADC0-BBFA4CA3D2DD}" type="slidenum">
              <a:rPr lang="en-US" smtClean="0"/>
              <a:t>‹#›</a:t>
            </a:fld>
            <a:endParaRPr lang="en-US"/>
          </a:p>
        </p:txBody>
      </p:sp>
    </p:spTree>
    <p:extLst>
      <p:ext uri="{BB962C8B-B14F-4D97-AF65-F5344CB8AC3E}">
        <p14:creationId xmlns:p14="http://schemas.microsoft.com/office/powerpoint/2010/main" val="15887711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F3DB66-4081-6846-ADC0-BBFA4CA3D2DD}" type="slidenum">
              <a:rPr lang="en-US" smtClean="0"/>
              <a:t>1</a:t>
            </a:fld>
            <a:endParaRPr lang="en-US"/>
          </a:p>
        </p:txBody>
      </p:sp>
    </p:spTree>
    <p:extLst>
      <p:ext uri="{BB962C8B-B14F-4D97-AF65-F5344CB8AC3E}">
        <p14:creationId xmlns:p14="http://schemas.microsoft.com/office/powerpoint/2010/main" val="55150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Unique use cases – leveraged tool and usability</a:t>
            </a:r>
          </a:p>
          <a:p>
            <a:r>
              <a:rPr lang="en-US" dirty="0"/>
              <a:t>Collaboration – shared information, best practices</a:t>
            </a:r>
          </a:p>
        </p:txBody>
      </p:sp>
      <p:sp>
        <p:nvSpPr>
          <p:cNvPr id="4" name="Slide Number Placeholder 3"/>
          <p:cNvSpPr>
            <a:spLocks noGrp="1"/>
          </p:cNvSpPr>
          <p:nvPr>
            <p:ph type="sldNum" sz="quarter" idx="10"/>
          </p:nvPr>
        </p:nvSpPr>
        <p:spPr/>
        <p:txBody>
          <a:bodyPr/>
          <a:lstStyle/>
          <a:p>
            <a:fld id="{34F3DB66-4081-6846-ADC0-BBFA4CA3D2DD}" type="slidenum">
              <a:rPr lang="en-US" smtClean="0"/>
              <a:t>2</a:t>
            </a:fld>
            <a:endParaRPr lang="en-US"/>
          </a:p>
        </p:txBody>
      </p:sp>
    </p:spTree>
    <p:extLst>
      <p:ext uri="{BB962C8B-B14F-4D97-AF65-F5344CB8AC3E}">
        <p14:creationId xmlns:p14="http://schemas.microsoft.com/office/powerpoint/2010/main" val="3487951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how content is captured thorough </a:t>
            </a:r>
            <a:r>
              <a:rPr lang="en-US" dirty="0" err="1"/>
              <a:t>MyRevenue</a:t>
            </a:r>
            <a:r>
              <a:rPr lang="en-US" dirty="0"/>
              <a:t> </a:t>
            </a:r>
          </a:p>
          <a:p>
            <a:endParaRPr lang="en-US" dirty="0"/>
          </a:p>
        </p:txBody>
      </p:sp>
      <p:sp>
        <p:nvSpPr>
          <p:cNvPr id="4" name="Slide Number Placeholder 3"/>
          <p:cNvSpPr>
            <a:spLocks noGrp="1"/>
          </p:cNvSpPr>
          <p:nvPr>
            <p:ph type="sldNum" sz="quarter" idx="10"/>
          </p:nvPr>
        </p:nvSpPr>
        <p:spPr/>
        <p:txBody>
          <a:bodyPr/>
          <a:lstStyle/>
          <a:p>
            <a:fld id="{34F3DB66-4081-6846-ADC0-BBFA4CA3D2DD}" type="slidenum">
              <a:rPr lang="en-US" smtClean="0"/>
              <a:t>16</a:t>
            </a:fld>
            <a:endParaRPr lang="en-US"/>
          </a:p>
        </p:txBody>
      </p:sp>
    </p:spTree>
    <p:extLst>
      <p:ext uri="{BB962C8B-B14F-4D97-AF65-F5344CB8AC3E}">
        <p14:creationId xmlns:p14="http://schemas.microsoft.com/office/powerpoint/2010/main" val="320341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can then be viewed and edited and then reported on.  </a:t>
            </a:r>
          </a:p>
        </p:txBody>
      </p:sp>
      <p:sp>
        <p:nvSpPr>
          <p:cNvPr id="4" name="Slide Number Placeholder 3"/>
          <p:cNvSpPr>
            <a:spLocks noGrp="1"/>
          </p:cNvSpPr>
          <p:nvPr>
            <p:ph type="sldNum" sz="quarter" idx="10"/>
          </p:nvPr>
        </p:nvSpPr>
        <p:spPr/>
        <p:txBody>
          <a:bodyPr/>
          <a:lstStyle/>
          <a:p>
            <a:fld id="{34F3DB66-4081-6846-ADC0-BBFA4CA3D2DD}" type="slidenum">
              <a:rPr lang="en-US" smtClean="0"/>
              <a:t>17</a:t>
            </a:fld>
            <a:endParaRPr lang="en-US"/>
          </a:p>
        </p:txBody>
      </p:sp>
    </p:spTree>
    <p:extLst>
      <p:ext uri="{BB962C8B-B14F-4D97-AF65-F5344CB8AC3E}">
        <p14:creationId xmlns:p14="http://schemas.microsoft.com/office/powerpoint/2010/main" val="109641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Perceptive has a significant role in managing content throughout the Department.  It is an ideal tool to help store and collect content that needs to be diverted to another solution.  </a:t>
            </a:r>
          </a:p>
        </p:txBody>
      </p:sp>
      <p:sp>
        <p:nvSpPr>
          <p:cNvPr id="4" name="Slide Number Placeholder 3"/>
          <p:cNvSpPr>
            <a:spLocks noGrp="1"/>
          </p:cNvSpPr>
          <p:nvPr>
            <p:ph type="sldNum" sz="quarter" idx="10"/>
          </p:nvPr>
        </p:nvSpPr>
        <p:spPr/>
        <p:txBody>
          <a:bodyPr/>
          <a:lstStyle/>
          <a:p>
            <a:fld id="{34F3DB66-4081-6846-ADC0-BBFA4CA3D2DD}" type="slidenum">
              <a:rPr lang="en-US" smtClean="0"/>
              <a:t>18</a:t>
            </a:fld>
            <a:endParaRPr lang="en-US"/>
          </a:p>
        </p:txBody>
      </p:sp>
    </p:spTree>
    <p:extLst>
      <p:ext uri="{BB962C8B-B14F-4D97-AF65-F5344CB8AC3E}">
        <p14:creationId xmlns:p14="http://schemas.microsoft.com/office/powerpoint/2010/main" val="39252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Overview</a:t>
            </a:r>
          </a:p>
          <a:p>
            <a:pPr lvl="0"/>
            <a:r>
              <a:rPr lang="en-US" sz="1200" kern="1200" dirty="0">
                <a:solidFill>
                  <a:schemeClr val="tx1"/>
                </a:solidFill>
                <a:effectLst/>
                <a:latin typeface="+mn-lt"/>
                <a:ea typeface="+mn-ea"/>
                <a:cs typeface="+mn-cs"/>
              </a:rPr>
              <a:t>Converted systems from File Net to Perceptive</a:t>
            </a:r>
          </a:p>
          <a:p>
            <a:pPr lvl="0"/>
            <a:r>
              <a:rPr lang="en-US" sz="1200" kern="1200" dirty="0">
                <a:solidFill>
                  <a:schemeClr val="tx1"/>
                </a:solidFill>
                <a:effectLst/>
                <a:latin typeface="+mn-lt"/>
                <a:ea typeface="+mn-ea"/>
                <a:cs typeface="+mn-cs"/>
              </a:rPr>
              <a:t>Prior to Perceptive, we stored our contracts in </a:t>
            </a:r>
            <a:r>
              <a:rPr lang="en-US" sz="1200" kern="1200" dirty="0" err="1">
                <a:solidFill>
                  <a:schemeClr val="tx1"/>
                </a:solidFill>
                <a:effectLst/>
                <a:latin typeface="+mn-lt"/>
                <a:ea typeface="+mn-ea"/>
                <a:cs typeface="+mn-cs"/>
              </a:rPr>
              <a:t>Filenet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Invited to demo that Justice provided on using Perceptive for their accounting workflow making it a paperless process</a:t>
            </a:r>
          </a:p>
          <a:p>
            <a:pPr lvl="0"/>
            <a:r>
              <a:rPr lang="en-US" sz="1200" kern="1200" dirty="0">
                <a:solidFill>
                  <a:schemeClr val="tx1"/>
                </a:solidFill>
                <a:effectLst/>
                <a:latin typeface="+mn-lt"/>
                <a:ea typeface="+mn-ea"/>
                <a:cs typeface="+mn-cs"/>
              </a:rPr>
              <a:t>After joining ECM determined that DOC could improve efficiencies in accounting by converting to digital system and chose ECM because contracts were already in the system.</a:t>
            </a:r>
          </a:p>
          <a:p>
            <a:r>
              <a:rPr lang="en-US" sz="1200" kern="1200" dirty="0">
                <a:solidFill>
                  <a:schemeClr val="tx1"/>
                </a:solidFill>
                <a:effectLst/>
                <a:latin typeface="+mn-lt"/>
                <a:ea typeface="+mn-ea"/>
                <a:cs typeface="+mn-cs"/>
              </a:rPr>
              <a:t>Resources</a:t>
            </a:r>
          </a:p>
          <a:p>
            <a:pPr lvl="0"/>
            <a:r>
              <a:rPr lang="en-US" sz="1200" kern="1200" dirty="0">
                <a:solidFill>
                  <a:schemeClr val="tx1"/>
                </a:solidFill>
                <a:effectLst/>
                <a:latin typeface="+mn-lt"/>
                <a:ea typeface="+mn-ea"/>
                <a:cs typeface="+mn-cs"/>
              </a:rPr>
              <a:t>We started this project with no budget</a:t>
            </a:r>
          </a:p>
          <a:p>
            <a:pPr lvl="0"/>
            <a:r>
              <a:rPr lang="en-US" sz="1200" kern="1200" dirty="0">
                <a:solidFill>
                  <a:schemeClr val="tx1"/>
                </a:solidFill>
                <a:effectLst/>
                <a:latin typeface="+mn-lt"/>
                <a:ea typeface="+mn-ea"/>
                <a:cs typeface="+mn-cs"/>
              </a:rPr>
              <a:t>Sent one accounting and IT employee to training ($6,000).  A division paid for an IT person and the Accounting Manager to attend class</a:t>
            </a:r>
          </a:p>
          <a:p>
            <a:pPr lvl="0"/>
            <a:r>
              <a:rPr lang="en-US" sz="1200" kern="1200" dirty="0">
                <a:solidFill>
                  <a:schemeClr val="tx1"/>
                </a:solidFill>
                <a:effectLst/>
                <a:latin typeface="+mn-lt"/>
                <a:ea typeface="+mn-ea"/>
                <a:cs typeface="+mn-cs"/>
              </a:rPr>
              <a:t>Had Licenses already from conversion, Drawer cost, In training Hyland told us the licenses were concurrent so we thought we could us the workflow starting with the division staff and route it all the way through the approval process in SABHRS- however we found out that SITSD does provide agencies with concurrent licenses so we had to modify our processes </a:t>
            </a:r>
          </a:p>
          <a:p>
            <a:pPr lvl="0"/>
            <a:r>
              <a:rPr lang="en-US" sz="1200" kern="1200" dirty="0">
                <a:solidFill>
                  <a:schemeClr val="tx1"/>
                </a:solidFill>
                <a:effectLst/>
                <a:latin typeface="+mn-lt"/>
                <a:ea typeface="+mn-ea"/>
                <a:cs typeface="+mn-cs"/>
              </a:rPr>
              <a:t>We started with the accounts payable workflow.  Justice shared their workflow with us and macros and we decided to simplify them and create a simple workflow for each accounting process </a:t>
            </a:r>
          </a:p>
          <a:p>
            <a:pPr lvl="0"/>
            <a:r>
              <a:rPr lang="en-US" sz="1200" kern="1200" dirty="0">
                <a:solidFill>
                  <a:schemeClr val="tx1"/>
                </a:solidFill>
                <a:effectLst/>
                <a:latin typeface="+mn-lt"/>
                <a:ea typeface="+mn-ea"/>
                <a:cs typeface="+mn-cs"/>
              </a:rPr>
              <a:t>Used macros and scripts from DOJ and DLI and leaned into ECM workgroup for support as needed.  </a:t>
            </a:r>
          </a:p>
          <a:p>
            <a:pPr lvl="0"/>
            <a:r>
              <a:rPr lang="en-US" sz="1200" kern="1200" dirty="0">
                <a:solidFill>
                  <a:schemeClr val="tx1"/>
                </a:solidFill>
                <a:effectLst/>
                <a:latin typeface="+mn-lt"/>
                <a:ea typeface="+mn-ea"/>
                <a:cs typeface="+mn-cs"/>
              </a:rPr>
              <a:t>Leveraged current Kyocera copiers so employees can scan in financial documents and then they are imported directly into perceptive.</a:t>
            </a:r>
          </a:p>
          <a:p>
            <a:pPr lvl="0"/>
            <a:r>
              <a:rPr lang="en-US" sz="1200" kern="1200" dirty="0">
                <a:solidFill>
                  <a:schemeClr val="tx1"/>
                </a:solidFill>
                <a:effectLst/>
                <a:latin typeface="+mn-lt"/>
                <a:ea typeface="+mn-ea"/>
                <a:cs typeface="+mn-cs"/>
              </a:rPr>
              <a:t>Our challenge was getting the documents scanned from the divisions in the proper formatting</a:t>
            </a:r>
          </a:p>
          <a:p>
            <a:pPr lvl="1"/>
            <a:r>
              <a:rPr lang="en-US" sz="1200" kern="1200" dirty="0">
                <a:solidFill>
                  <a:schemeClr val="tx1"/>
                </a:solidFill>
                <a:effectLst/>
                <a:latin typeface="+mn-lt"/>
                <a:ea typeface="+mn-ea"/>
                <a:cs typeface="+mn-cs"/>
              </a:rPr>
              <a:t>Scan to Kyocera Copiers.  We found out DLI had a FCC script to complete this.  They exported it and sent it to us.  We modified the script and SITSD helped us get it working.</a:t>
            </a:r>
          </a:p>
          <a:p>
            <a:pPr lvl="1"/>
            <a:r>
              <a:rPr lang="en-US" sz="1200" kern="1200" dirty="0">
                <a:solidFill>
                  <a:schemeClr val="tx1"/>
                </a:solidFill>
                <a:effectLst/>
                <a:latin typeface="+mn-lt"/>
                <a:ea typeface="+mn-ea"/>
                <a:cs typeface="+mn-cs"/>
              </a:rPr>
              <a:t>Captured into Perceptive and converted from PDF to TIF </a:t>
            </a:r>
          </a:p>
          <a:p>
            <a:pPr lvl="1"/>
            <a:r>
              <a:rPr lang="en-US" sz="1200" kern="1200" dirty="0">
                <a:solidFill>
                  <a:schemeClr val="tx1"/>
                </a:solidFill>
                <a:effectLst/>
                <a:latin typeface="+mn-lt"/>
                <a:ea typeface="+mn-ea"/>
                <a:cs typeface="+mn-cs"/>
              </a:rPr>
              <a:t>Routed for signatures and approvals in accounting section using annotations.  Justice provided advice on routing, shortcuts and ideas for these processes. We also were able to get scripts from DLI, Justice, OPI, and Hyland to compare and get one working for us</a:t>
            </a:r>
          </a:p>
          <a:p>
            <a:pPr lvl="0"/>
            <a:r>
              <a:rPr lang="en-US" sz="1200" kern="1200" dirty="0">
                <a:solidFill>
                  <a:schemeClr val="tx1"/>
                </a:solidFill>
                <a:effectLst/>
                <a:latin typeface="+mn-lt"/>
                <a:ea typeface="+mn-ea"/>
                <a:cs typeface="+mn-cs"/>
              </a:rPr>
              <a:t>Took 3 months to convert 5 processes</a:t>
            </a:r>
          </a:p>
          <a:p>
            <a:r>
              <a:rPr lang="en-US" sz="1200" kern="1200" dirty="0">
                <a:solidFill>
                  <a:schemeClr val="tx1"/>
                </a:solidFill>
                <a:effectLst/>
                <a:latin typeface="+mn-lt"/>
                <a:ea typeface="+mn-ea"/>
                <a:cs typeface="+mn-cs"/>
              </a:rPr>
              <a:t>Benefits</a:t>
            </a:r>
          </a:p>
          <a:p>
            <a:pPr lvl="0"/>
            <a:r>
              <a:rPr lang="en-US" sz="1200" kern="1200" dirty="0">
                <a:solidFill>
                  <a:schemeClr val="tx1"/>
                </a:solidFill>
                <a:effectLst/>
                <a:latin typeface="+mn-lt"/>
                <a:ea typeface="+mn-ea"/>
                <a:cs typeface="+mn-cs"/>
              </a:rPr>
              <a:t>Cost Savings-filing, paper, staff time retrieving documents, routing documents</a:t>
            </a:r>
          </a:p>
          <a:p>
            <a:pPr lvl="0"/>
            <a:r>
              <a:rPr lang="en-US" sz="1200" kern="1200" dirty="0">
                <a:solidFill>
                  <a:schemeClr val="tx1"/>
                </a:solidFill>
                <a:effectLst/>
                <a:latin typeface="+mn-lt"/>
                <a:ea typeface="+mn-ea"/>
                <a:cs typeface="+mn-cs"/>
              </a:rPr>
              <a:t>Related documents such as pro card statements to invoices or vouchers to contracts</a:t>
            </a:r>
          </a:p>
          <a:p>
            <a:pPr lvl="0"/>
            <a:r>
              <a:rPr lang="en-US" sz="1200" kern="1200" dirty="0">
                <a:solidFill>
                  <a:schemeClr val="tx1"/>
                </a:solidFill>
                <a:effectLst/>
                <a:latin typeface="+mn-lt"/>
                <a:ea typeface="+mn-ea"/>
                <a:cs typeface="+mn-cs"/>
              </a:rPr>
              <a:t>When employees are out others can jump in and pick up where they left off and continue processing without having to track down paper documents</a:t>
            </a:r>
          </a:p>
          <a:p>
            <a:r>
              <a:rPr lang="en-US" sz="1200" kern="1200" dirty="0">
                <a:solidFill>
                  <a:schemeClr val="tx1"/>
                </a:solidFill>
                <a:effectLst/>
                <a:latin typeface="+mn-lt"/>
                <a:ea typeface="+mn-ea"/>
                <a:cs typeface="+mn-cs"/>
              </a:rPr>
              <a:t>Process</a:t>
            </a:r>
          </a:p>
          <a:p>
            <a:endParaRPr lang="en-US" dirty="0"/>
          </a:p>
        </p:txBody>
      </p:sp>
      <p:sp>
        <p:nvSpPr>
          <p:cNvPr id="4" name="Slide Number Placeholder 3"/>
          <p:cNvSpPr>
            <a:spLocks noGrp="1"/>
          </p:cNvSpPr>
          <p:nvPr>
            <p:ph type="sldNum" sz="quarter" idx="10"/>
          </p:nvPr>
        </p:nvSpPr>
        <p:spPr/>
        <p:txBody>
          <a:bodyPr/>
          <a:lstStyle/>
          <a:p>
            <a:fld id="{34F3DB66-4081-6846-ADC0-BBFA4CA3D2DD}" type="slidenum">
              <a:rPr lang="en-US" smtClean="0"/>
              <a:t>19</a:t>
            </a:fld>
            <a:endParaRPr lang="en-US"/>
          </a:p>
        </p:txBody>
      </p:sp>
    </p:spTree>
    <p:extLst>
      <p:ext uri="{BB962C8B-B14F-4D97-AF65-F5344CB8AC3E}">
        <p14:creationId xmlns:p14="http://schemas.microsoft.com/office/powerpoint/2010/main" val="1803024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Set up Application Plan</a:t>
            </a:r>
          </a:p>
          <a:p>
            <a:pPr lvl="0"/>
            <a:r>
              <a:rPr lang="en-US" sz="1200" kern="1200" dirty="0">
                <a:solidFill>
                  <a:schemeClr val="tx1"/>
                </a:solidFill>
                <a:effectLst/>
                <a:latin typeface="+mn-lt"/>
                <a:ea typeface="+mn-ea"/>
                <a:cs typeface="+mn-cs"/>
              </a:rPr>
              <a:t>Built the application plan in Learn Mode to map components to capture from either SABHRS screens or from scanned documents) or use Manual to enter data.  Right now it is tough to capture SABHRS screens because the data constantly moves on the screen so it will work for 2 or 3 documents and then may break.  Updates to web browser or SAHBRS can also break this so we are hoping to find a way to have a static screen for this SAHBRS info.</a:t>
            </a:r>
          </a:p>
          <a:p>
            <a:pPr lvl="0"/>
            <a:r>
              <a:rPr lang="en-US" sz="1200" kern="1200" dirty="0">
                <a:solidFill>
                  <a:schemeClr val="tx1"/>
                </a:solidFill>
                <a:effectLst/>
                <a:latin typeface="+mn-lt"/>
                <a:ea typeface="+mn-ea"/>
                <a:cs typeface="+mn-cs"/>
              </a:rPr>
              <a:t>This is where the scripts are needed.  We copied ours from DOJ and then worked with Hyland to tweak it a bit to work for our documents.</a:t>
            </a:r>
          </a:p>
          <a:p>
            <a:pPr lvl="0"/>
            <a:r>
              <a:rPr lang="en-US" sz="1200" kern="1200" dirty="0">
                <a:solidFill>
                  <a:schemeClr val="tx1"/>
                </a:solidFill>
                <a:effectLst/>
                <a:latin typeface="+mn-lt"/>
                <a:ea typeface="+mn-ea"/>
                <a:cs typeface="+mn-cs"/>
              </a:rPr>
              <a:t>Identify fields to capture and which ones will be indexed/required.  These become searchable fields.  They can also be used to set routing rules later in workflow.</a:t>
            </a:r>
          </a:p>
          <a:p>
            <a:endParaRPr lang="en-US" dirty="0"/>
          </a:p>
        </p:txBody>
      </p:sp>
      <p:sp>
        <p:nvSpPr>
          <p:cNvPr id="4" name="Slide Number Placeholder 3"/>
          <p:cNvSpPr>
            <a:spLocks noGrp="1"/>
          </p:cNvSpPr>
          <p:nvPr>
            <p:ph type="sldNum" sz="quarter" idx="10"/>
          </p:nvPr>
        </p:nvSpPr>
        <p:spPr/>
        <p:txBody>
          <a:bodyPr/>
          <a:lstStyle/>
          <a:p>
            <a:fld id="{34F3DB66-4081-6846-ADC0-BBFA4CA3D2DD}" type="slidenum">
              <a:rPr lang="en-US" smtClean="0"/>
              <a:t>20</a:t>
            </a:fld>
            <a:endParaRPr lang="en-US"/>
          </a:p>
        </p:txBody>
      </p:sp>
    </p:spTree>
    <p:extLst>
      <p:ext uri="{BB962C8B-B14F-4D97-AF65-F5344CB8AC3E}">
        <p14:creationId xmlns:p14="http://schemas.microsoft.com/office/powerpoint/2010/main" val="2770322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Create Workflow</a:t>
            </a:r>
          </a:p>
          <a:p>
            <a:pPr lvl="0"/>
            <a:r>
              <a:rPr lang="en-US" sz="1200" kern="1200" dirty="0">
                <a:solidFill>
                  <a:schemeClr val="tx1"/>
                </a:solidFill>
                <a:effectLst/>
                <a:latin typeface="+mn-lt"/>
                <a:ea typeface="+mn-ea"/>
                <a:cs typeface="+mn-cs"/>
              </a:rPr>
              <a:t>Map out Business Process and created workflow</a:t>
            </a:r>
          </a:p>
          <a:p>
            <a:pPr lvl="0"/>
            <a:r>
              <a:rPr lang="en-US" sz="1200" kern="1200" dirty="0">
                <a:solidFill>
                  <a:schemeClr val="tx1"/>
                </a:solidFill>
                <a:effectLst/>
                <a:latin typeface="+mn-lt"/>
                <a:ea typeface="+mn-ea"/>
                <a:cs typeface="+mn-cs"/>
              </a:rPr>
              <a:t>Set up routes, alerts and set security</a:t>
            </a:r>
          </a:p>
          <a:p>
            <a:endParaRPr lang="en-US" dirty="0"/>
          </a:p>
        </p:txBody>
      </p:sp>
      <p:sp>
        <p:nvSpPr>
          <p:cNvPr id="4" name="Slide Number Placeholder 3"/>
          <p:cNvSpPr>
            <a:spLocks noGrp="1"/>
          </p:cNvSpPr>
          <p:nvPr>
            <p:ph type="sldNum" sz="quarter" idx="10"/>
          </p:nvPr>
        </p:nvSpPr>
        <p:spPr/>
        <p:txBody>
          <a:bodyPr/>
          <a:lstStyle/>
          <a:p>
            <a:fld id="{34F3DB66-4081-6846-ADC0-BBFA4CA3D2DD}" type="slidenum">
              <a:rPr lang="en-US" smtClean="0"/>
              <a:t>21</a:t>
            </a:fld>
            <a:endParaRPr lang="en-US"/>
          </a:p>
        </p:txBody>
      </p:sp>
    </p:spTree>
    <p:extLst>
      <p:ext uri="{BB962C8B-B14F-4D97-AF65-F5344CB8AC3E}">
        <p14:creationId xmlns:p14="http://schemas.microsoft.com/office/powerpoint/2010/main" val="3567982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Process Documents</a:t>
            </a:r>
          </a:p>
          <a:p>
            <a:pPr lvl="0"/>
            <a:r>
              <a:rPr lang="en-US" sz="1200" kern="1200" dirty="0">
                <a:solidFill>
                  <a:schemeClr val="tx1"/>
                </a:solidFill>
                <a:effectLst/>
                <a:latin typeface="+mn-lt"/>
                <a:ea typeface="+mn-ea"/>
                <a:cs typeface="+mn-cs"/>
              </a:rPr>
              <a:t>Document is scanned into Kyocera Copiers or captured via print driver into Perceptive</a:t>
            </a:r>
          </a:p>
          <a:p>
            <a:pPr lvl="0"/>
            <a:r>
              <a:rPr lang="en-US" sz="1200" kern="1200" dirty="0">
                <a:solidFill>
                  <a:schemeClr val="tx1"/>
                </a:solidFill>
                <a:effectLst/>
                <a:latin typeface="+mn-lt"/>
                <a:ea typeface="+mn-ea"/>
                <a:cs typeface="+mn-cs"/>
              </a:rPr>
              <a:t>Goes through workflow to convert from pdf to </a:t>
            </a:r>
            <a:r>
              <a:rPr lang="en-US" sz="1200" kern="1200" dirty="0" err="1">
                <a:solidFill>
                  <a:schemeClr val="tx1"/>
                </a:solidFill>
                <a:effectLst/>
                <a:latin typeface="+mn-lt"/>
                <a:ea typeface="+mn-ea"/>
                <a:cs typeface="+mn-cs"/>
              </a:rPr>
              <a:t>tif</a:t>
            </a:r>
            <a:r>
              <a:rPr lang="en-US" sz="1200" kern="1200" dirty="0">
                <a:solidFill>
                  <a:schemeClr val="tx1"/>
                </a:solidFill>
                <a:effectLst/>
                <a:latin typeface="+mn-lt"/>
                <a:ea typeface="+mn-ea"/>
                <a:cs typeface="+mn-cs"/>
              </a:rPr>
              <a:t> so that we can use Annotations/Stamps to process/approve and code documents.  We were able to reuse this process created by DLI for our drawer after some testing and tweaking.  </a:t>
            </a:r>
          </a:p>
          <a:p>
            <a:pPr lvl="0"/>
            <a:r>
              <a:rPr lang="en-US" sz="1200" kern="1200" dirty="0">
                <a:solidFill>
                  <a:schemeClr val="tx1"/>
                </a:solidFill>
                <a:effectLst/>
                <a:latin typeface="+mn-lt"/>
                <a:ea typeface="+mn-ea"/>
                <a:cs typeface="+mn-cs"/>
              </a:rPr>
              <a:t>Goes into the proper workflow and the queue shows where documents are in the process.  If blue that means the document has been in this queue previously.  </a:t>
            </a:r>
          </a:p>
          <a:p>
            <a:pPr lvl="0"/>
            <a:r>
              <a:rPr lang="en-US" sz="1200" kern="1200" dirty="0">
                <a:solidFill>
                  <a:schemeClr val="tx1"/>
                </a:solidFill>
                <a:effectLst/>
                <a:latin typeface="+mn-lt"/>
                <a:ea typeface="+mn-ea"/>
                <a:cs typeface="+mn-cs"/>
              </a:rPr>
              <a:t>We can see the history of the document throughout the process and who did what with it.  </a:t>
            </a:r>
          </a:p>
          <a:p>
            <a:pPr lvl="0"/>
            <a:r>
              <a:rPr lang="en-US" sz="1200" kern="1200" dirty="0">
                <a:solidFill>
                  <a:schemeClr val="tx1"/>
                </a:solidFill>
                <a:effectLst/>
                <a:latin typeface="+mn-lt"/>
                <a:ea typeface="+mn-ea"/>
                <a:cs typeface="+mn-cs"/>
              </a:rPr>
              <a:t>The document contains all the coding and approvals and can be exported with these annotations.</a:t>
            </a:r>
          </a:p>
          <a:p>
            <a:endParaRPr lang="en-US" dirty="0"/>
          </a:p>
        </p:txBody>
      </p:sp>
      <p:sp>
        <p:nvSpPr>
          <p:cNvPr id="4" name="Slide Number Placeholder 3"/>
          <p:cNvSpPr>
            <a:spLocks noGrp="1"/>
          </p:cNvSpPr>
          <p:nvPr>
            <p:ph type="sldNum" sz="quarter" idx="10"/>
          </p:nvPr>
        </p:nvSpPr>
        <p:spPr/>
        <p:txBody>
          <a:bodyPr/>
          <a:lstStyle/>
          <a:p>
            <a:fld id="{34F3DB66-4081-6846-ADC0-BBFA4CA3D2DD}" type="slidenum">
              <a:rPr lang="en-US" smtClean="0"/>
              <a:t>22</a:t>
            </a:fld>
            <a:endParaRPr lang="en-US"/>
          </a:p>
        </p:txBody>
      </p:sp>
    </p:spTree>
    <p:extLst>
      <p:ext uri="{BB962C8B-B14F-4D97-AF65-F5344CB8AC3E}">
        <p14:creationId xmlns:p14="http://schemas.microsoft.com/office/powerpoint/2010/main" val="4269202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DLIHorLogo_Snowflake.png"/>
          <p:cNvPicPr>
            <a:picLocks noChangeAspect="1"/>
          </p:cNvPicPr>
          <p:nvPr userDrawn="1"/>
        </p:nvPicPr>
        <p:blipFill>
          <a:blip r:embed="rId2" cstate="print">
            <a:alphaModFix amt="5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29424" y="1180950"/>
            <a:ext cx="4343400" cy="4343400"/>
          </a:xfrm>
          <a:prstGeom prst="rect">
            <a:avLst/>
          </a:prstGeom>
        </p:spPr>
      </p:pic>
      <p:sp>
        <p:nvSpPr>
          <p:cNvPr id="2" name="Title 1"/>
          <p:cNvSpPr>
            <a:spLocks noGrp="1"/>
          </p:cNvSpPr>
          <p:nvPr>
            <p:ph type="ctrTitle" hasCustomPrompt="1"/>
          </p:nvPr>
        </p:nvSpPr>
        <p:spPr>
          <a:xfrm>
            <a:off x="457200" y="1045006"/>
            <a:ext cx="7772400" cy="3028769"/>
          </a:xfrm>
        </p:spPr>
        <p:txBody>
          <a:bodyPr anchor="ctr">
            <a:noAutofit/>
          </a:bodyPr>
          <a:lstStyle>
            <a:lvl1pPr>
              <a:lnSpc>
                <a:spcPct val="100000"/>
              </a:lnSpc>
              <a:defRPr sz="6600" cap="none" spc="-80" baseline="0">
                <a:solidFill>
                  <a:schemeClr val="tx1"/>
                </a:solidFill>
              </a:defRPr>
            </a:lvl1pPr>
          </a:lstStyle>
          <a:p>
            <a:r>
              <a:rPr lang="en-US" dirty="0"/>
              <a:t>Title of Presentation</a:t>
            </a:r>
          </a:p>
        </p:txBody>
      </p:sp>
      <p:sp>
        <p:nvSpPr>
          <p:cNvPr id="3" name="Subtitle 2"/>
          <p:cNvSpPr>
            <a:spLocks noGrp="1"/>
          </p:cNvSpPr>
          <p:nvPr>
            <p:ph type="subTitle" idx="1" hasCustomPrompt="1"/>
          </p:nvPr>
        </p:nvSpPr>
        <p:spPr>
          <a:xfrm>
            <a:off x="457200" y="4083155"/>
            <a:ext cx="6858000" cy="914400"/>
          </a:xfrm>
        </p:spPr>
        <p:txBody>
          <a:bodyPr/>
          <a:lstStyle>
            <a:lvl1pPr marL="0" indent="0" algn="l">
              <a:buNone/>
              <a:defRPr b="0" cap="all" spc="120" baseline="0">
                <a:solidFill>
                  <a:srgbClr val="80ADD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title</a:t>
            </a:r>
          </a:p>
        </p:txBody>
      </p:sp>
      <p:sp>
        <p:nvSpPr>
          <p:cNvPr id="9" name="Rectangle 8"/>
          <p:cNvSpPr/>
          <p:nvPr/>
        </p:nvSpPr>
        <p:spPr>
          <a:xfrm>
            <a:off x="9001124" y="4846320"/>
            <a:ext cx="142876" cy="2011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rgbClr val="80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4C254AE-145B-424B-9148-8F792EE5BAE4}"/>
              </a:ext>
            </a:extLst>
          </p:cNvPr>
          <p:cNvPicPr>
            <a:picLocks noChangeAspect="1"/>
          </p:cNvPicPr>
          <p:nvPr userDrawn="1"/>
        </p:nvPicPr>
        <p:blipFill>
          <a:blip r:embed="rId3"/>
          <a:stretch>
            <a:fillRect/>
          </a:stretch>
        </p:blipFill>
        <p:spPr>
          <a:xfrm>
            <a:off x="5423093" y="6040658"/>
            <a:ext cx="3098413" cy="3174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7772400" cy="4321175"/>
          </a:xfrm>
        </p:spPr>
        <p:txBody>
          <a:bodyPr anchor="ctr">
            <a:noAutofit/>
          </a:bodyPr>
          <a:lstStyle>
            <a:lvl1pPr algn="l">
              <a:lnSpc>
                <a:spcPct val="100000"/>
              </a:lnSpc>
              <a:defRPr sz="5400" b="0" cap="none" spc="-80"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rgbClr val="80ADD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solidFill>
                  <a:schemeClr val="accent1">
                    <a:lumMod val="50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solidFill>
                  <a:srgbClr val="404040"/>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solidFill>
                  <a:schemeClr val="accent1">
                    <a:lumMod val="50000"/>
                  </a:schemeClr>
                </a:solidFill>
              </a:defRPr>
            </a:lvl1pPr>
            <a:lvl2pPr>
              <a:defRPr sz="2000">
                <a:solidFill>
                  <a:schemeClr val="accent1">
                    <a:lumMod val="75000"/>
                  </a:schemeClr>
                </a:solidFill>
              </a:defRPr>
            </a:lvl2pPr>
            <a:lvl3pPr>
              <a:defRPr sz="1800">
                <a:solidFill>
                  <a:schemeClr val="accent1">
                    <a:lumMod val="75000"/>
                  </a:schemeClr>
                </a:solidFill>
              </a:defRPr>
            </a:lvl3pPr>
            <a:lvl4pPr>
              <a:defRPr sz="1600">
                <a:solidFill>
                  <a:schemeClr val="accent1">
                    <a:lumMod val="75000"/>
                  </a:schemeClr>
                </a:solidFill>
              </a:defRPr>
            </a:lvl4pPr>
            <a:lvl5pPr>
              <a:defRPr sz="1600">
                <a:solidFill>
                  <a:schemeClr val="accent1">
                    <a:lumMod val="75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rgbClr val="839219"/>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solidFill>
                  <a:schemeClr val="accent1">
                    <a:lumMod val="50000"/>
                  </a:schemeClr>
                </a:solidFill>
              </a:defRPr>
            </a:lvl1pPr>
            <a:lvl2pPr>
              <a:defRPr sz="2000">
                <a:solidFill>
                  <a:schemeClr val="accent1">
                    <a:lumMod val="75000"/>
                  </a:schemeClr>
                </a:solidFill>
              </a:defRPr>
            </a:lvl2pPr>
            <a:lvl3pPr>
              <a:defRPr sz="1800">
                <a:solidFill>
                  <a:schemeClr val="accent1">
                    <a:lumMod val="75000"/>
                  </a:schemeClr>
                </a:solidFill>
              </a:defRPr>
            </a:lvl3pPr>
            <a:lvl4pPr>
              <a:defRPr sz="1600">
                <a:solidFill>
                  <a:schemeClr val="accent1">
                    <a:lumMod val="75000"/>
                  </a:schemeClr>
                </a:solidFill>
              </a:defRPr>
            </a:lvl4pPr>
            <a:lvl5pPr>
              <a:defRPr sz="1600">
                <a:solidFill>
                  <a:schemeClr val="accent1">
                    <a:lumMod val="75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rgbClr val="80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457200" y="5715000"/>
            <a:ext cx="8153400" cy="457200"/>
          </a:xfrm>
        </p:spPr>
        <p:txBody>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91187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71600"/>
            <a:ext cx="7620000" cy="4754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9001124" y="0"/>
            <a:ext cx="142876"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7A4A973-3122-462D-8D0F-BD931E0EE665}"/>
              </a:ext>
            </a:extLst>
          </p:cNvPr>
          <p:cNvPicPr>
            <a:picLocks noChangeAspect="1"/>
          </p:cNvPicPr>
          <p:nvPr userDrawn="1"/>
        </p:nvPicPr>
        <p:blipFill>
          <a:blip r:embed="rId13"/>
          <a:stretch>
            <a:fillRect/>
          </a:stretch>
        </p:blipFill>
        <p:spPr>
          <a:xfrm>
            <a:off x="5933558" y="6433168"/>
            <a:ext cx="2143642" cy="219635"/>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cap="none" spc="-60" baseline="0">
          <a:solidFill>
            <a:srgbClr val="184173"/>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3.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988"/>
            <a:ext cx="8420470" cy="3200012"/>
          </a:xfrm>
        </p:spPr>
        <p:txBody>
          <a:bodyPr/>
          <a:lstStyle/>
          <a:p>
            <a:r>
              <a:rPr lang="en-US" sz="4800" cap="all" dirty="0">
                <a:latin typeface="Franklin Gothic Demi" panose="020B0703020102020204" pitchFamily="34" charset="0"/>
              </a:rPr>
              <a:t>Perceptive Content</a:t>
            </a:r>
            <a:br>
              <a:rPr lang="en-US" sz="3600" dirty="0"/>
            </a:br>
            <a:r>
              <a:rPr lang="en-US" sz="3600" dirty="0"/>
              <a:t>The State of Montana Enterprise Content Management (ECM) System</a:t>
            </a:r>
            <a:br>
              <a:rPr lang="en-US" dirty="0"/>
            </a:br>
            <a:r>
              <a:rPr lang="en-US" sz="3200" dirty="0"/>
              <a:t>  </a:t>
            </a:r>
            <a:r>
              <a:rPr lang="en-US" sz="3200" i="1" dirty="0"/>
              <a:t>a Hyland Product</a:t>
            </a:r>
          </a:p>
        </p:txBody>
      </p:sp>
      <p:sp>
        <p:nvSpPr>
          <p:cNvPr id="3" name="Subtitle 2"/>
          <p:cNvSpPr>
            <a:spLocks noGrp="1"/>
          </p:cNvSpPr>
          <p:nvPr>
            <p:ph type="subTitle" idx="1"/>
          </p:nvPr>
        </p:nvSpPr>
        <p:spPr>
          <a:xfrm>
            <a:off x="457200" y="4059748"/>
            <a:ext cx="6760887" cy="2320690"/>
          </a:xfrm>
        </p:spPr>
        <p:txBody>
          <a:bodyPr>
            <a:normAutofit fontScale="92500" lnSpcReduction="10000"/>
          </a:bodyPr>
          <a:lstStyle/>
          <a:p>
            <a:r>
              <a:rPr lang="en-US" sz="1900" i="1" dirty="0">
                <a:solidFill>
                  <a:srgbClr val="003E74"/>
                </a:solidFill>
              </a:rPr>
              <a:t>Presented By:</a:t>
            </a:r>
          </a:p>
          <a:p>
            <a:r>
              <a:rPr lang="en-US" dirty="0">
                <a:solidFill>
                  <a:srgbClr val="003E74"/>
                </a:solidFill>
              </a:rPr>
              <a:t>Elle Arredondo (DLI), ECM Workgroup Chair</a:t>
            </a:r>
          </a:p>
          <a:p>
            <a:r>
              <a:rPr lang="en-US" dirty="0">
                <a:solidFill>
                  <a:srgbClr val="003E74"/>
                </a:solidFill>
              </a:rPr>
              <a:t>Boah Kang (DOJ)</a:t>
            </a:r>
          </a:p>
          <a:p>
            <a:r>
              <a:rPr lang="en-US" dirty="0">
                <a:solidFill>
                  <a:srgbClr val="003E74"/>
                </a:solidFill>
              </a:rPr>
              <a:t>Chris Bernet (DLI)</a:t>
            </a:r>
          </a:p>
          <a:p>
            <a:r>
              <a:rPr lang="en-US" b="0" dirty="0">
                <a:solidFill>
                  <a:srgbClr val="003E74"/>
                </a:solidFill>
              </a:rPr>
              <a:t>Patrick Miller (DOR)</a:t>
            </a:r>
          </a:p>
          <a:p>
            <a:r>
              <a:rPr lang="en-US" b="0" dirty="0">
                <a:solidFill>
                  <a:srgbClr val="003E74"/>
                </a:solidFill>
              </a:rPr>
              <a:t>Teri</a:t>
            </a:r>
            <a:r>
              <a:rPr lang="en-US" dirty="0">
                <a:solidFill>
                  <a:srgbClr val="003E74"/>
                </a:solidFill>
              </a:rPr>
              <a:t> Juneau (DOC)</a:t>
            </a:r>
            <a:endParaRPr lang="en-US" b="0" dirty="0">
              <a:solidFill>
                <a:srgbClr val="003E74"/>
              </a:solidFill>
            </a:endParaRPr>
          </a:p>
        </p:txBody>
      </p:sp>
    </p:spTree>
    <p:extLst>
      <p:ext uri="{BB962C8B-B14F-4D97-AF65-F5344CB8AC3E}">
        <p14:creationId xmlns:p14="http://schemas.microsoft.com/office/powerpoint/2010/main" val="251615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2C73-88AE-4C65-ACF3-A7B54BEFE8E9}"/>
              </a:ext>
            </a:extLst>
          </p:cNvPr>
          <p:cNvSpPr>
            <a:spLocks noGrp="1"/>
          </p:cNvSpPr>
          <p:nvPr>
            <p:ph type="ctrTitle"/>
          </p:nvPr>
        </p:nvSpPr>
        <p:spPr>
          <a:xfrm>
            <a:off x="457200" y="740142"/>
            <a:ext cx="7772400" cy="2688858"/>
          </a:xfrm>
        </p:spPr>
        <p:txBody>
          <a:bodyPr/>
          <a:lstStyle/>
          <a:p>
            <a:r>
              <a:rPr lang="en-US" dirty="0"/>
              <a:t>DLI Fiscal Solution</a:t>
            </a:r>
          </a:p>
        </p:txBody>
      </p:sp>
      <p:sp>
        <p:nvSpPr>
          <p:cNvPr id="3" name="Subtitle 2">
            <a:extLst>
              <a:ext uri="{FF2B5EF4-FFF2-40B4-BE49-F238E27FC236}">
                <a16:creationId xmlns:a16="http://schemas.microsoft.com/office/drawing/2014/main" id="{5CDEE83A-82CB-4B03-83E3-B98A169BA53C}"/>
              </a:ext>
            </a:extLst>
          </p:cNvPr>
          <p:cNvSpPr>
            <a:spLocks noGrp="1"/>
          </p:cNvSpPr>
          <p:nvPr>
            <p:ph type="subTitle" idx="1"/>
          </p:nvPr>
        </p:nvSpPr>
        <p:spPr>
          <a:xfrm>
            <a:off x="457200" y="2702175"/>
            <a:ext cx="6858000" cy="914400"/>
          </a:xfrm>
        </p:spPr>
        <p:txBody>
          <a:bodyPr/>
          <a:lstStyle/>
          <a:p>
            <a:r>
              <a:rPr lang="en-US" b="1" dirty="0">
                <a:solidFill>
                  <a:srgbClr val="0070C0"/>
                </a:solidFill>
              </a:rPr>
              <a:t>Goodbye Paper Process!</a:t>
            </a:r>
          </a:p>
        </p:txBody>
      </p:sp>
      <p:pic>
        <p:nvPicPr>
          <p:cNvPr id="4" name="Picture 3">
            <a:extLst>
              <a:ext uri="{FF2B5EF4-FFF2-40B4-BE49-F238E27FC236}">
                <a16:creationId xmlns:a16="http://schemas.microsoft.com/office/drawing/2014/main" id="{54FCFEA5-8B15-4A4E-BE4A-2D4A9D09BD1B}"/>
              </a:ext>
            </a:extLst>
          </p:cNvPr>
          <p:cNvPicPr>
            <a:picLocks noChangeAspect="1"/>
          </p:cNvPicPr>
          <p:nvPr/>
        </p:nvPicPr>
        <p:blipFill>
          <a:blip r:embed="rId2"/>
          <a:stretch>
            <a:fillRect/>
          </a:stretch>
        </p:blipFill>
        <p:spPr>
          <a:xfrm>
            <a:off x="6512524" y="460996"/>
            <a:ext cx="2258764" cy="475529"/>
          </a:xfrm>
          <a:prstGeom prst="rect">
            <a:avLst/>
          </a:prstGeom>
        </p:spPr>
      </p:pic>
    </p:spTree>
    <p:extLst>
      <p:ext uri="{BB962C8B-B14F-4D97-AF65-F5344CB8AC3E}">
        <p14:creationId xmlns:p14="http://schemas.microsoft.com/office/powerpoint/2010/main" val="166292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3015-62F2-4A64-B503-3BFB670C0BD1}"/>
              </a:ext>
            </a:extLst>
          </p:cNvPr>
          <p:cNvSpPr>
            <a:spLocks noGrp="1"/>
          </p:cNvSpPr>
          <p:nvPr>
            <p:ph type="title"/>
          </p:nvPr>
        </p:nvSpPr>
        <p:spPr>
          <a:xfrm>
            <a:off x="407587" y="920232"/>
            <a:ext cx="3635406" cy="762000"/>
          </a:xfrm>
        </p:spPr>
        <p:txBody>
          <a:bodyPr>
            <a:normAutofit fontScale="90000"/>
          </a:bodyPr>
          <a:lstStyle/>
          <a:p>
            <a:r>
              <a:rPr lang="en-US" dirty="0"/>
              <a:t>The Lifecycle of an Invoice Document</a:t>
            </a:r>
          </a:p>
        </p:txBody>
      </p:sp>
      <p:sp>
        <p:nvSpPr>
          <p:cNvPr id="4" name="Text Placeholder 3">
            <a:extLst>
              <a:ext uri="{FF2B5EF4-FFF2-40B4-BE49-F238E27FC236}">
                <a16:creationId xmlns:a16="http://schemas.microsoft.com/office/drawing/2014/main" id="{083699A0-C472-4F98-9A5B-80EDDED5381A}"/>
              </a:ext>
            </a:extLst>
          </p:cNvPr>
          <p:cNvSpPr>
            <a:spLocks noGrp="1"/>
          </p:cNvSpPr>
          <p:nvPr>
            <p:ph type="body" sz="half" idx="2"/>
          </p:nvPr>
        </p:nvSpPr>
        <p:spPr>
          <a:xfrm>
            <a:off x="457200" y="1775902"/>
            <a:ext cx="3191522" cy="4396298"/>
          </a:xfrm>
        </p:spPr>
        <p:txBody>
          <a:bodyPr>
            <a:normAutofit/>
          </a:bodyPr>
          <a:lstStyle/>
          <a:p>
            <a:pPr marL="214313" indent="-214313">
              <a:buFont typeface="Arial" panose="020B0604020202020204" pitchFamily="34" charset="0"/>
              <a:buChar char="•"/>
            </a:pPr>
            <a:endParaRPr lang="en-US" dirty="0"/>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solidFill>
                  <a:srgbClr val="0070C0"/>
                </a:solidFill>
              </a:rPr>
              <a:t>Divisions receive an invoice</a:t>
            </a:r>
          </a:p>
          <a:p>
            <a:pPr marL="214313" indent="-214313">
              <a:buFont typeface="Arial" panose="020B0604020202020204" pitchFamily="34" charset="0"/>
              <a:buChar char="•"/>
            </a:pPr>
            <a:r>
              <a:rPr lang="en-US" dirty="0">
                <a:solidFill>
                  <a:srgbClr val="0070C0"/>
                </a:solidFill>
              </a:rPr>
              <a:t>Invoice is processed by division fiscal</a:t>
            </a:r>
          </a:p>
          <a:p>
            <a:pPr marL="214313" indent="-214313">
              <a:buFont typeface="Arial" panose="020B0604020202020204" pitchFamily="34" charset="0"/>
              <a:buChar char="•"/>
            </a:pPr>
            <a:r>
              <a:rPr lang="en-US" dirty="0">
                <a:solidFill>
                  <a:srgbClr val="0070C0"/>
                </a:solidFill>
              </a:rPr>
              <a:t>Invoice is passed to Centralized Services Division (CSD)</a:t>
            </a:r>
          </a:p>
          <a:p>
            <a:pPr marL="214313" indent="-214313">
              <a:buFont typeface="Arial" panose="020B0604020202020204" pitchFamily="34" charset="0"/>
              <a:buChar char="•"/>
            </a:pPr>
            <a:r>
              <a:rPr lang="en-US" dirty="0">
                <a:solidFill>
                  <a:srgbClr val="0070C0"/>
                </a:solidFill>
              </a:rPr>
              <a:t>CSD keys payment into SABHRS</a:t>
            </a:r>
          </a:p>
          <a:p>
            <a:pPr marL="214313" indent="-214313">
              <a:buFont typeface="Arial" panose="020B0604020202020204" pitchFamily="34" charset="0"/>
              <a:buChar char="•"/>
            </a:pPr>
            <a:r>
              <a:rPr lang="en-US" dirty="0">
                <a:solidFill>
                  <a:srgbClr val="0070C0"/>
                </a:solidFill>
              </a:rPr>
              <a:t>CSD permanently stores invoice</a:t>
            </a:r>
          </a:p>
        </p:txBody>
      </p:sp>
      <p:pic>
        <p:nvPicPr>
          <p:cNvPr id="64" name="Snagit_PPT8623">
            <a:extLst>
              <a:ext uri="{FF2B5EF4-FFF2-40B4-BE49-F238E27FC236}">
                <a16:creationId xmlns:a16="http://schemas.microsoft.com/office/drawing/2014/main" id="{63C198ED-A37B-433B-928C-C3EB3A247A7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4731" b="14731"/>
          <a:stretch>
            <a:fillRect/>
          </a:stretch>
        </p:blipFill>
        <p:spPr>
          <a:xfrm>
            <a:off x="4107263" y="1541470"/>
            <a:ext cx="4629150" cy="4396298"/>
          </a:xfrm>
        </p:spPr>
      </p:pic>
      <p:pic>
        <p:nvPicPr>
          <p:cNvPr id="65" name="Picture 64" descr="TSD-Logo">
            <a:extLst>
              <a:ext uri="{FF2B5EF4-FFF2-40B4-BE49-F238E27FC236}">
                <a16:creationId xmlns:a16="http://schemas.microsoft.com/office/drawing/2014/main" id="{9F694854-7263-4C12-84D6-862AEE0F3CE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53175" y="445887"/>
            <a:ext cx="2257425" cy="474345"/>
          </a:xfrm>
          <a:prstGeom prst="rect">
            <a:avLst/>
          </a:prstGeom>
          <a:noFill/>
          <a:ln>
            <a:noFill/>
          </a:ln>
        </p:spPr>
      </p:pic>
    </p:spTree>
    <p:extLst>
      <p:ext uri="{BB962C8B-B14F-4D97-AF65-F5344CB8AC3E}">
        <p14:creationId xmlns:p14="http://schemas.microsoft.com/office/powerpoint/2010/main" val="332091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DDD2-9376-471B-BB20-2759126BC5BA}"/>
              </a:ext>
            </a:extLst>
          </p:cNvPr>
          <p:cNvSpPr>
            <a:spLocks noGrp="1"/>
          </p:cNvSpPr>
          <p:nvPr>
            <p:ph type="title"/>
          </p:nvPr>
        </p:nvSpPr>
        <p:spPr>
          <a:xfrm>
            <a:off x="629841" y="875165"/>
            <a:ext cx="2949178" cy="932751"/>
          </a:xfrm>
        </p:spPr>
        <p:txBody>
          <a:bodyPr>
            <a:normAutofit fontScale="90000"/>
          </a:bodyPr>
          <a:lstStyle/>
          <a:p>
            <a:r>
              <a:rPr lang="en-US" dirty="0"/>
              <a:t>Division Processes Invoice in Perceptive</a:t>
            </a:r>
          </a:p>
        </p:txBody>
      </p:sp>
      <p:sp>
        <p:nvSpPr>
          <p:cNvPr id="4" name="Text Placeholder 3">
            <a:extLst>
              <a:ext uri="{FF2B5EF4-FFF2-40B4-BE49-F238E27FC236}">
                <a16:creationId xmlns:a16="http://schemas.microsoft.com/office/drawing/2014/main" id="{0077EF22-C886-499A-997C-CDD0BDAB68A4}"/>
              </a:ext>
            </a:extLst>
          </p:cNvPr>
          <p:cNvSpPr>
            <a:spLocks noGrp="1"/>
          </p:cNvSpPr>
          <p:nvPr>
            <p:ph type="body" sz="half" idx="2"/>
          </p:nvPr>
        </p:nvSpPr>
        <p:spPr>
          <a:xfrm>
            <a:off x="457200" y="2574524"/>
            <a:ext cx="3121819" cy="3329127"/>
          </a:xfrm>
        </p:spPr>
        <p:txBody>
          <a:bodyPr>
            <a:normAutofit/>
          </a:bodyPr>
          <a:lstStyle/>
          <a:p>
            <a:endParaRPr lang="en-US" dirty="0"/>
          </a:p>
          <a:p>
            <a:r>
              <a:rPr lang="en-US" b="1" u="sng" dirty="0">
                <a:solidFill>
                  <a:srgbClr val="0070C0"/>
                </a:solidFill>
              </a:rPr>
              <a:t>Ingesting Documents</a:t>
            </a:r>
          </a:p>
          <a:p>
            <a:pPr marL="214313" indent="-214313">
              <a:buFont typeface="Arial" panose="020B0604020202020204" pitchFamily="34" charset="0"/>
              <a:buChar char="•"/>
            </a:pPr>
            <a:r>
              <a:rPr lang="en-US" dirty="0">
                <a:solidFill>
                  <a:srgbClr val="0070C0"/>
                </a:solidFill>
              </a:rPr>
              <a:t>Email</a:t>
            </a:r>
          </a:p>
          <a:p>
            <a:pPr marL="214313" indent="-214313">
              <a:buFont typeface="Arial" panose="020B0604020202020204" pitchFamily="34" charset="0"/>
              <a:buChar char="•"/>
            </a:pPr>
            <a:r>
              <a:rPr lang="en-US" dirty="0">
                <a:solidFill>
                  <a:srgbClr val="0070C0"/>
                </a:solidFill>
              </a:rPr>
              <a:t>Network Folder</a:t>
            </a:r>
          </a:p>
          <a:p>
            <a:pPr marL="214313" indent="-214313">
              <a:buFont typeface="Arial" panose="020B0604020202020204" pitchFamily="34" charset="0"/>
              <a:buChar char="•"/>
            </a:pPr>
            <a:endParaRPr lang="en-US" dirty="0">
              <a:solidFill>
                <a:srgbClr val="0070C0"/>
              </a:solidFill>
            </a:endParaRPr>
          </a:p>
          <a:p>
            <a:r>
              <a:rPr lang="en-US" b="1" u="sng" dirty="0">
                <a:solidFill>
                  <a:srgbClr val="0070C0"/>
                </a:solidFill>
              </a:rPr>
              <a:t>Coding &amp; Approvals</a:t>
            </a:r>
          </a:p>
          <a:p>
            <a:pPr marL="285750" indent="-285750">
              <a:buFont typeface="Arial" panose="020B0604020202020204" pitchFamily="34" charset="0"/>
              <a:buChar char="•"/>
            </a:pPr>
            <a:r>
              <a:rPr lang="en-US" dirty="0">
                <a:solidFill>
                  <a:srgbClr val="0070C0"/>
                </a:solidFill>
              </a:rPr>
              <a:t>Approval Stamps</a:t>
            </a:r>
          </a:p>
          <a:p>
            <a:pPr marL="285750" indent="-285750">
              <a:buFont typeface="Arial" panose="020B0604020202020204" pitchFamily="34" charset="0"/>
              <a:buChar char="•"/>
            </a:pPr>
            <a:r>
              <a:rPr lang="en-US" dirty="0">
                <a:solidFill>
                  <a:srgbClr val="0070C0"/>
                </a:solidFill>
              </a:rPr>
              <a:t>Fiscal Year, Due Date, etc.</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endParaRPr lang="en-US" dirty="0"/>
          </a:p>
        </p:txBody>
      </p:sp>
      <p:pic>
        <p:nvPicPr>
          <p:cNvPr id="14" name="Snagit_PPT8FC7">
            <a:extLst>
              <a:ext uri="{FF2B5EF4-FFF2-40B4-BE49-F238E27FC236}">
                <a16:creationId xmlns:a16="http://schemas.microsoft.com/office/drawing/2014/main" id="{DDE6E8EC-B057-4147-85E5-9A3EAF00B1B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7144" r="17144"/>
          <a:stretch>
            <a:fillRect/>
          </a:stretch>
        </p:blipFill>
        <p:spPr>
          <a:xfrm>
            <a:off x="3781887" y="1162975"/>
            <a:ext cx="4959404" cy="4998127"/>
          </a:xfrm>
        </p:spPr>
      </p:pic>
      <p:pic>
        <p:nvPicPr>
          <p:cNvPr id="15" name="Picture 14" descr="TSD-Logo">
            <a:extLst>
              <a:ext uri="{FF2B5EF4-FFF2-40B4-BE49-F238E27FC236}">
                <a16:creationId xmlns:a16="http://schemas.microsoft.com/office/drawing/2014/main" id="{D2B64579-3AD2-450C-866E-31F4DCCA51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20361" y="400820"/>
            <a:ext cx="2257425" cy="474345"/>
          </a:xfrm>
          <a:prstGeom prst="rect">
            <a:avLst/>
          </a:prstGeom>
          <a:noFill/>
          <a:ln>
            <a:noFill/>
          </a:ln>
        </p:spPr>
      </p:pic>
    </p:spTree>
    <p:extLst>
      <p:ext uri="{BB962C8B-B14F-4D97-AF65-F5344CB8AC3E}">
        <p14:creationId xmlns:p14="http://schemas.microsoft.com/office/powerpoint/2010/main" val="364419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75C2-AA35-40BB-9439-E16F7DBA9332}"/>
              </a:ext>
            </a:extLst>
          </p:cNvPr>
          <p:cNvSpPr>
            <a:spLocks noGrp="1"/>
          </p:cNvSpPr>
          <p:nvPr>
            <p:ph type="title"/>
          </p:nvPr>
        </p:nvSpPr>
        <p:spPr>
          <a:xfrm>
            <a:off x="629841" y="1055440"/>
            <a:ext cx="2949178" cy="1200150"/>
          </a:xfrm>
        </p:spPr>
        <p:txBody>
          <a:bodyPr>
            <a:normAutofit fontScale="90000"/>
          </a:bodyPr>
          <a:lstStyle/>
          <a:p>
            <a:r>
              <a:rPr lang="en-US" dirty="0"/>
              <a:t>Workflow Used to Route Invoice to CSD</a:t>
            </a:r>
          </a:p>
        </p:txBody>
      </p:sp>
      <p:sp>
        <p:nvSpPr>
          <p:cNvPr id="4" name="Text Placeholder 3">
            <a:extLst>
              <a:ext uri="{FF2B5EF4-FFF2-40B4-BE49-F238E27FC236}">
                <a16:creationId xmlns:a16="http://schemas.microsoft.com/office/drawing/2014/main" id="{271777C9-D43E-491D-8E57-7668740D4F7E}"/>
              </a:ext>
            </a:extLst>
          </p:cNvPr>
          <p:cNvSpPr>
            <a:spLocks noGrp="1"/>
          </p:cNvSpPr>
          <p:nvPr>
            <p:ph type="body" sz="half" idx="2"/>
          </p:nvPr>
        </p:nvSpPr>
        <p:spPr>
          <a:xfrm>
            <a:off x="629840" y="2651969"/>
            <a:ext cx="2949178" cy="2858691"/>
          </a:xfrm>
        </p:spPr>
        <p:txBody>
          <a:bodyPr/>
          <a:lstStyle/>
          <a:p>
            <a:pPr marL="214313" indent="-214313">
              <a:buFont typeface="Arial" panose="020B0604020202020204" pitchFamily="34" charset="0"/>
              <a:buChar char="•"/>
            </a:pPr>
            <a:r>
              <a:rPr lang="en-US" dirty="0">
                <a:solidFill>
                  <a:srgbClr val="0070C0"/>
                </a:solidFill>
              </a:rPr>
              <a:t>Documents routed to CSD via Perceptive workflow.</a:t>
            </a:r>
          </a:p>
          <a:p>
            <a:pPr marL="214313" indent="-214313">
              <a:buFont typeface="Arial" panose="020B0604020202020204" pitchFamily="34" charset="0"/>
              <a:buChar char="•"/>
            </a:pPr>
            <a:r>
              <a:rPr lang="en-US" dirty="0">
                <a:solidFill>
                  <a:srgbClr val="0070C0"/>
                </a:solidFill>
              </a:rPr>
              <a:t>System recognizes the document type of invoice</a:t>
            </a:r>
          </a:p>
          <a:p>
            <a:pPr marL="214313" indent="-214313">
              <a:buFont typeface="Arial" panose="020B0604020202020204" pitchFamily="34" charset="0"/>
              <a:buChar char="•"/>
            </a:pPr>
            <a:r>
              <a:rPr lang="en-US" dirty="0">
                <a:solidFill>
                  <a:srgbClr val="0070C0"/>
                </a:solidFill>
              </a:rPr>
              <a:t>CSD receives the invoice document in a workflow sub-queue </a:t>
            </a:r>
          </a:p>
        </p:txBody>
      </p:sp>
      <p:pic>
        <p:nvPicPr>
          <p:cNvPr id="8" name="Picture 7" descr="TSD-Logo">
            <a:extLst>
              <a:ext uri="{FF2B5EF4-FFF2-40B4-BE49-F238E27FC236}">
                <a16:creationId xmlns:a16="http://schemas.microsoft.com/office/drawing/2014/main" id="{DE05DC69-2E2C-44D7-BAA1-E276B8BDDA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98474" y="396192"/>
            <a:ext cx="2257425" cy="474345"/>
          </a:xfrm>
          <a:prstGeom prst="rect">
            <a:avLst/>
          </a:prstGeom>
          <a:noFill/>
          <a:ln>
            <a:noFill/>
          </a:ln>
        </p:spPr>
      </p:pic>
      <p:pic>
        <p:nvPicPr>
          <p:cNvPr id="14" name="Snagit_PPTE3D2">
            <a:extLst>
              <a:ext uri="{FF2B5EF4-FFF2-40B4-BE49-F238E27FC236}">
                <a16:creationId xmlns:a16="http://schemas.microsoft.com/office/drawing/2014/main" id="{1B5B9E0E-7096-4690-B722-6FDB0ABB930B}"/>
              </a:ext>
            </a:extLst>
          </p:cNvPr>
          <p:cNvPicPr>
            <a:picLocks noGrp="1" noChangeAspect="1"/>
          </p:cNvPicPr>
          <p:nvPr>
            <p:ph type="pic" idx="1"/>
          </p:nvPr>
        </p:nvPicPr>
        <p:blipFill>
          <a:blip r:embed="rId3"/>
          <a:srcRect t="9795" b="9795"/>
          <a:stretch>
            <a:fillRect/>
          </a:stretch>
        </p:blipFill>
        <p:spPr>
          <a:xfrm>
            <a:off x="3579019" y="1005840"/>
            <a:ext cx="5176880" cy="4846320"/>
          </a:xfrm>
        </p:spPr>
      </p:pic>
    </p:spTree>
    <p:extLst>
      <p:ext uri="{BB962C8B-B14F-4D97-AF65-F5344CB8AC3E}">
        <p14:creationId xmlns:p14="http://schemas.microsoft.com/office/powerpoint/2010/main" val="1864529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AFC5-380D-41A4-AE8C-7F9E0FE3DAFA}"/>
              </a:ext>
            </a:extLst>
          </p:cNvPr>
          <p:cNvSpPr>
            <a:spLocks noGrp="1"/>
          </p:cNvSpPr>
          <p:nvPr>
            <p:ph type="title"/>
          </p:nvPr>
        </p:nvSpPr>
        <p:spPr>
          <a:xfrm>
            <a:off x="629841" y="812056"/>
            <a:ext cx="2949178" cy="1200150"/>
          </a:xfrm>
        </p:spPr>
        <p:txBody>
          <a:bodyPr>
            <a:normAutofit fontScale="90000"/>
          </a:bodyPr>
          <a:lstStyle/>
          <a:p>
            <a:r>
              <a:rPr lang="en-US" dirty="0"/>
              <a:t>CSD Links Invoice Against SABHRS – and Done! </a:t>
            </a:r>
          </a:p>
        </p:txBody>
      </p:sp>
      <p:pic>
        <p:nvPicPr>
          <p:cNvPr id="6" name="Picture Placeholder 5">
            <a:extLst>
              <a:ext uri="{FF2B5EF4-FFF2-40B4-BE49-F238E27FC236}">
                <a16:creationId xmlns:a16="http://schemas.microsoft.com/office/drawing/2014/main" id="{B683B7C7-F89A-4FCA-9EEE-FCAAFF0C5ED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918" r="7918"/>
          <a:stretch>
            <a:fillRect/>
          </a:stretch>
        </p:blipFill>
        <p:spPr>
          <a:xfrm>
            <a:off x="3909934" y="1260628"/>
            <a:ext cx="4891896" cy="4911571"/>
          </a:xfrm>
        </p:spPr>
      </p:pic>
      <p:sp>
        <p:nvSpPr>
          <p:cNvPr id="4" name="Text Placeholder 3">
            <a:extLst>
              <a:ext uri="{FF2B5EF4-FFF2-40B4-BE49-F238E27FC236}">
                <a16:creationId xmlns:a16="http://schemas.microsoft.com/office/drawing/2014/main" id="{6E7260A8-E580-4A25-87E2-8923BC6517BA}"/>
              </a:ext>
            </a:extLst>
          </p:cNvPr>
          <p:cNvSpPr>
            <a:spLocks noGrp="1"/>
          </p:cNvSpPr>
          <p:nvPr>
            <p:ph type="body" sz="half" idx="2"/>
          </p:nvPr>
        </p:nvSpPr>
        <p:spPr>
          <a:xfrm>
            <a:off x="457200" y="2769833"/>
            <a:ext cx="3121819" cy="3402367"/>
          </a:xfrm>
        </p:spPr>
        <p:txBody>
          <a:bodyPr>
            <a:normAutofit/>
          </a:bodyPr>
          <a:lstStyle/>
          <a:p>
            <a:pPr marL="214313" indent="-214313">
              <a:buFont typeface="Arial" panose="020B0604020202020204" pitchFamily="34" charset="0"/>
              <a:buChar char="•"/>
            </a:pPr>
            <a:r>
              <a:rPr lang="en-US" dirty="0">
                <a:solidFill>
                  <a:srgbClr val="0070C0"/>
                </a:solidFill>
              </a:rPr>
              <a:t>CSD keys the payment into SABHRS</a:t>
            </a:r>
          </a:p>
          <a:p>
            <a:pPr marL="214313" indent="-214313">
              <a:buFont typeface="Arial" panose="020B0604020202020204" pitchFamily="34" charset="0"/>
              <a:buChar char="•"/>
            </a:pPr>
            <a:r>
              <a:rPr lang="en-US" dirty="0">
                <a:solidFill>
                  <a:srgbClr val="0070C0"/>
                </a:solidFill>
              </a:rPr>
              <a:t>CSD then “links” the document</a:t>
            </a:r>
          </a:p>
          <a:p>
            <a:pPr marL="214313" indent="-214313">
              <a:buFont typeface="Arial" panose="020B0604020202020204" pitchFamily="34" charset="0"/>
              <a:buChar char="•"/>
            </a:pPr>
            <a:r>
              <a:rPr lang="en-US" dirty="0">
                <a:solidFill>
                  <a:srgbClr val="0070C0"/>
                </a:solidFill>
              </a:rPr>
              <a:t>CSD completes the process and stores the document permanently in Perceptive. </a:t>
            </a:r>
          </a:p>
        </p:txBody>
      </p:sp>
      <p:pic>
        <p:nvPicPr>
          <p:cNvPr id="8" name="Picture 7" descr="TSD-Logo">
            <a:extLst>
              <a:ext uri="{FF2B5EF4-FFF2-40B4-BE49-F238E27FC236}">
                <a16:creationId xmlns:a16="http://schemas.microsoft.com/office/drawing/2014/main" id="{BD82F690-FC5B-41AA-B0CD-27C912845CF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62349" y="337711"/>
            <a:ext cx="2257425" cy="474345"/>
          </a:xfrm>
          <a:prstGeom prst="rect">
            <a:avLst/>
          </a:prstGeom>
          <a:noFill/>
          <a:ln>
            <a:noFill/>
          </a:ln>
        </p:spPr>
      </p:pic>
    </p:spTree>
    <p:extLst>
      <p:ext uri="{BB962C8B-B14F-4D97-AF65-F5344CB8AC3E}">
        <p14:creationId xmlns:p14="http://schemas.microsoft.com/office/powerpoint/2010/main" val="1623246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4B1D7-335F-4323-ACEE-A511258DAA70}"/>
              </a:ext>
            </a:extLst>
          </p:cNvPr>
          <p:cNvSpPr>
            <a:spLocks noGrp="1"/>
          </p:cNvSpPr>
          <p:nvPr>
            <p:ph type="title"/>
          </p:nvPr>
        </p:nvSpPr>
        <p:spPr>
          <a:xfrm>
            <a:off x="1305018" y="1247655"/>
            <a:ext cx="6152225" cy="911877"/>
          </a:xfrm>
        </p:spPr>
        <p:txBody>
          <a:bodyPr>
            <a:noAutofit/>
          </a:bodyPr>
          <a:lstStyle/>
          <a:p>
            <a:r>
              <a:rPr lang="en-US" sz="6600" dirty="0"/>
              <a:t>Final Thoughts</a:t>
            </a:r>
          </a:p>
        </p:txBody>
      </p:sp>
      <p:sp>
        <p:nvSpPr>
          <p:cNvPr id="3" name="Content Placeholder 2">
            <a:extLst>
              <a:ext uri="{FF2B5EF4-FFF2-40B4-BE49-F238E27FC236}">
                <a16:creationId xmlns:a16="http://schemas.microsoft.com/office/drawing/2014/main" id="{AF701CE9-B708-4551-8DB4-856BE6E078F6}"/>
              </a:ext>
            </a:extLst>
          </p:cNvPr>
          <p:cNvSpPr>
            <a:spLocks noGrp="1"/>
          </p:cNvSpPr>
          <p:nvPr>
            <p:ph idx="1"/>
          </p:nvPr>
        </p:nvSpPr>
        <p:spPr>
          <a:xfrm>
            <a:off x="457200" y="2600318"/>
            <a:ext cx="8305060" cy="3391841"/>
          </a:xfrm>
        </p:spPr>
        <p:txBody>
          <a:bodyPr/>
          <a:lstStyle/>
          <a:p>
            <a:r>
              <a:rPr lang="en-US" dirty="0">
                <a:solidFill>
                  <a:srgbClr val="0070C0"/>
                </a:solidFill>
              </a:rPr>
              <a:t>APPROVAL INTEGRITY – only authorized staff can use approval stamps</a:t>
            </a:r>
          </a:p>
          <a:p>
            <a:r>
              <a:rPr lang="en-US" dirty="0">
                <a:solidFill>
                  <a:srgbClr val="0070C0"/>
                </a:solidFill>
              </a:rPr>
              <a:t>TRANSPORTATION SAVINGS – no more driving paper across town</a:t>
            </a:r>
          </a:p>
          <a:p>
            <a:r>
              <a:rPr lang="en-US" dirty="0">
                <a:solidFill>
                  <a:srgbClr val="0070C0"/>
                </a:solidFill>
              </a:rPr>
              <a:t>EASY TO BUILD – mostly built in house without developers</a:t>
            </a:r>
          </a:p>
          <a:p>
            <a:r>
              <a:rPr lang="en-US" dirty="0">
                <a:solidFill>
                  <a:srgbClr val="0070C0"/>
                </a:solidFill>
              </a:rPr>
              <a:t>TRANSPARANCY – division staff can view document through entire lifecycle</a:t>
            </a:r>
          </a:p>
          <a:p>
            <a:r>
              <a:rPr lang="en-US" dirty="0">
                <a:solidFill>
                  <a:srgbClr val="0070C0"/>
                </a:solidFill>
              </a:rPr>
              <a:t>AUDITS – easy to produce documents for audit </a:t>
            </a:r>
          </a:p>
          <a:p>
            <a:r>
              <a:rPr lang="en-US" dirty="0">
                <a:solidFill>
                  <a:srgbClr val="0070C0"/>
                </a:solidFill>
              </a:rPr>
              <a:t>LATTE STATION – this goes where the filing cabinets used to be!</a:t>
            </a:r>
          </a:p>
          <a:p>
            <a:pPr marL="342900" indent="-342900">
              <a:buFont typeface="Arial" panose="020B0604020202020204" pitchFamily="34" charset="0"/>
              <a:buChar char="•"/>
            </a:pPr>
            <a:endParaRPr lang="en-US" dirty="0">
              <a:solidFill>
                <a:srgbClr val="0070C0"/>
              </a:solidFill>
            </a:endParaRPr>
          </a:p>
          <a:p>
            <a:pPr marL="342900" indent="-342900">
              <a:buFont typeface="Arial" panose="020B0604020202020204" pitchFamily="34" charset="0"/>
              <a:buChar char="•"/>
            </a:pPr>
            <a:endParaRPr lang="en-US" dirty="0">
              <a:solidFill>
                <a:srgbClr val="0070C0"/>
              </a:solidFill>
            </a:endParaRPr>
          </a:p>
        </p:txBody>
      </p:sp>
      <p:pic>
        <p:nvPicPr>
          <p:cNvPr id="4" name="Picture 3" descr="TSD-Logo">
            <a:extLst>
              <a:ext uri="{FF2B5EF4-FFF2-40B4-BE49-F238E27FC236}">
                <a16:creationId xmlns:a16="http://schemas.microsoft.com/office/drawing/2014/main" id="{53F75EE3-FB38-4B4D-8A9D-12AB7699AE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29375" y="371483"/>
            <a:ext cx="2257425" cy="474345"/>
          </a:xfrm>
          <a:prstGeom prst="rect">
            <a:avLst/>
          </a:prstGeom>
          <a:noFill/>
          <a:ln>
            <a:noFill/>
          </a:ln>
        </p:spPr>
      </p:pic>
    </p:spTree>
    <p:extLst>
      <p:ext uri="{BB962C8B-B14F-4D97-AF65-F5344CB8AC3E}">
        <p14:creationId xmlns:p14="http://schemas.microsoft.com/office/powerpoint/2010/main" val="2567396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BFA1E-0B01-4A9C-90BF-58EA4502C3AB}"/>
              </a:ext>
            </a:extLst>
          </p:cNvPr>
          <p:cNvSpPr>
            <a:spLocks noGrp="1"/>
          </p:cNvSpPr>
          <p:nvPr>
            <p:ph idx="1"/>
          </p:nvPr>
        </p:nvSpPr>
        <p:spPr/>
        <p:txBody>
          <a:bodyPr/>
          <a:lstStyle/>
          <a:p>
            <a:r>
              <a:rPr lang="en-US" dirty="0"/>
              <a:t>Managing Web Form Submissions:</a:t>
            </a:r>
          </a:p>
          <a:p>
            <a:endParaRPr lang="en-US" dirty="0"/>
          </a:p>
        </p:txBody>
      </p:sp>
      <p:pic>
        <p:nvPicPr>
          <p:cNvPr id="6" name="Picture 5">
            <a:extLst>
              <a:ext uri="{FF2B5EF4-FFF2-40B4-BE49-F238E27FC236}">
                <a16:creationId xmlns:a16="http://schemas.microsoft.com/office/drawing/2014/main" id="{FE5482BE-41E2-48FC-B13F-252D6F2F0484}"/>
              </a:ext>
            </a:extLst>
          </p:cNvPr>
          <p:cNvPicPr>
            <a:picLocks noChangeAspect="1"/>
          </p:cNvPicPr>
          <p:nvPr/>
        </p:nvPicPr>
        <p:blipFill>
          <a:blip r:embed="rId3"/>
          <a:stretch>
            <a:fillRect/>
          </a:stretch>
        </p:blipFill>
        <p:spPr>
          <a:xfrm>
            <a:off x="457200" y="2101647"/>
            <a:ext cx="5633884" cy="3724413"/>
          </a:xfrm>
          <a:prstGeom prst="rect">
            <a:avLst/>
          </a:prstGeom>
          <a:effectLst>
            <a:outerShdw blurRad="50800" dist="38100" dir="2700000" algn="tl" rotWithShape="0">
              <a:prstClr val="black">
                <a:alpha val="40000"/>
              </a:prstClr>
            </a:outerShdw>
          </a:effectLst>
        </p:spPr>
      </p:pic>
      <p:sp>
        <p:nvSpPr>
          <p:cNvPr id="7" name="Arrow: Bent 6">
            <a:extLst>
              <a:ext uri="{FF2B5EF4-FFF2-40B4-BE49-F238E27FC236}">
                <a16:creationId xmlns:a16="http://schemas.microsoft.com/office/drawing/2014/main" id="{A7679F02-B67F-4826-B00E-525DB3509AE8}"/>
              </a:ext>
            </a:extLst>
          </p:cNvPr>
          <p:cNvSpPr/>
          <p:nvPr/>
        </p:nvSpPr>
        <p:spPr>
          <a:xfrm rot="5400000">
            <a:off x="6542384" y="3040824"/>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28">
            <a:extLst>
              <a:ext uri="{FF2B5EF4-FFF2-40B4-BE49-F238E27FC236}">
                <a16:creationId xmlns:a16="http://schemas.microsoft.com/office/drawing/2014/main" id="{782DE7B4-061B-4FE3-9F2C-9D0FF05C5D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4951" y="4189077"/>
            <a:ext cx="2131289" cy="75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4FE04B8-42DE-4537-9F47-B13C3B09203F}"/>
              </a:ext>
            </a:extLst>
          </p:cNvPr>
          <p:cNvPicPr>
            <a:picLocks noChangeAspect="1"/>
          </p:cNvPicPr>
          <p:nvPr/>
        </p:nvPicPr>
        <p:blipFill>
          <a:blip r:embed="rId5"/>
          <a:stretch>
            <a:fillRect/>
          </a:stretch>
        </p:blipFill>
        <p:spPr>
          <a:xfrm>
            <a:off x="6360237" y="185403"/>
            <a:ext cx="2286003" cy="1079502"/>
          </a:xfrm>
          <a:prstGeom prst="rect">
            <a:avLst/>
          </a:prstGeom>
        </p:spPr>
      </p:pic>
      <p:sp>
        <p:nvSpPr>
          <p:cNvPr id="9" name="Title 1">
            <a:extLst>
              <a:ext uri="{FF2B5EF4-FFF2-40B4-BE49-F238E27FC236}">
                <a16:creationId xmlns:a16="http://schemas.microsoft.com/office/drawing/2014/main" id="{F790AE0A-8FEF-46B0-9AF2-D7816491852A}"/>
              </a:ext>
            </a:extLst>
          </p:cNvPr>
          <p:cNvSpPr>
            <a:spLocks noGrp="1"/>
          </p:cNvSpPr>
          <p:nvPr>
            <p:ph type="title"/>
          </p:nvPr>
        </p:nvSpPr>
        <p:spPr>
          <a:xfrm>
            <a:off x="457200" y="152718"/>
            <a:ext cx="5638800" cy="918779"/>
          </a:xfrm>
        </p:spPr>
        <p:txBody>
          <a:bodyPr>
            <a:normAutofit/>
          </a:bodyPr>
          <a:lstStyle/>
          <a:p>
            <a:r>
              <a:rPr lang="en-US" sz="3200" dirty="0"/>
              <a:t>Montana Dept. of Revenue</a:t>
            </a:r>
          </a:p>
        </p:txBody>
      </p:sp>
    </p:spTree>
    <p:extLst>
      <p:ext uri="{BB962C8B-B14F-4D97-AF65-F5344CB8AC3E}">
        <p14:creationId xmlns:p14="http://schemas.microsoft.com/office/powerpoint/2010/main" val="354372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B64A-A782-4FAF-B137-84AA8F770952}"/>
              </a:ext>
            </a:extLst>
          </p:cNvPr>
          <p:cNvSpPr>
            <a:spLocks noGrp="1"/>
          </p:cNvSpPr>
          <p:nvPr>
            <p:ph type="title"/>
          </p:nvPr>
        </p:nvSpPr>
        <p:spPr>
          <a:xfrm>
            <a:off x="457200" y="152718"/>
            <a:ext cx="5638800" cy="1128049"/>
          </a:xfrm>
        </p:spPr>
        <p:txBody>
          <a:bodyPr>
            <a:normAutofit/>
          </a:bodyPr>
          <a:lstStyle/>
          <a:p>
            <a:r>
              <a:rPr lang="en-US" sz="3200" dirty="0"/>
              <a:t>View and report on submissions</a:t>
            </a:r>
          </a:p>
        </p:txBody>
      </p:sp>
      <p:pic>
        <p:nvPicPr>
          <p:cNvPr id="4" name="Content Placeholder 3">
            <a:extLst>
              <a:ext uri="{FF2B5EF4-FFF2-40B4-BE49-F238E27FC236}">
                <a16:creationId xmlns:a16="http://schemas.microsoft.com/office/drawing/2014/main" id="{5796EC12-9888-4364-8504-9E47ED55A574}"/>
              </a:ext>
            </a:extLst>
          </p:cNvPr>
          <p:cNvPicPr>
            <a:picLocks noGrp="1" noChangeAspect="1"/>
          </p:cNvPicPr>
          <p:nvPr>
            <p:ph idx="1"/>
          </p:nvPr>
        </p:nvPicPr>
        <p:blipFill>
          <a:blip r:embed="rId3"/>
          <a:stretch>
            <a:fillRect/>
          </a:stretch>
        </p:blipFill>
        <p:spPr>
          <a:xfrm>
            <a:off x="544818" y="1496868"/>
            <a:ext cx="6084582" cy="383467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5C836C9-655A-4519-84A7-0DBFB67CDD38}"/>
              </a:ext>
            </a:extLst>
          </p:cNvPr>
          <p:cNvPicPr>
            <a:picLocks noChangeAspect="1"/>
          </p:cNvPicPr>
          <p:nvPr/>
        </p:nvPicPr>
        <p:blipFill>
          <a:blip r:embed="rId4"/>
          <a:stretch>
            <a:fillRect/>
          </a:stretch>
        </p:blipFill>
        <p:spPr>
          <a:xfrm>
            <a:off x="2472045" y="5547644"/>
            <a:ext cx="5605155" cy="844113"/>
          </a:xfrm>
          <a:prstGeom prst="rect">
            <a:avLst/>
          </a:prstGeom>
        </p:spPr>
      </p:pic>
      <p:sp>
        <p:nvSpPr>
          <p:cNvPr id="8" name="Arrow: Bent-Up 7">
            <a:extLst>
              <a:ext uri="{FF2B5EF4-FFF2-40B4-BE49-F238E27FC236}">
                <a16:creationId xmlns:a16="http://schemas.microsoft.com/office/drawing/2014/main" id="{F367CB02-913C-4A0D-9890-AA3BBE66884E}"/>
              </a:ext>
            </a:extLst>
          </p:cNvPr>
          <p:cNvSpPr/>
          <p:nvPr/>
        </p:nvSpPr>
        <p:spPr>
          <a:xfrm rot="5400000">
            <a:off x="1575995" y="5473735"/>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465C96F-B7E0-42AF-8A17-4D0724CA2801}"/>
              </a:ext>
            </a:extLst>
          </p:cNvPr>
          <p:cNvPicPr>
            <a:picLocks noChangeAspect="1"/>
          </p:cNvPicPr>
          <p:nvPr/>
        </p:nvPicPr>
        <p:blipFill>
          <a:blip r:embed="rId5"/>
          <a:stretch>
            <a:fillRect/>
          </a:stretch>
        </p:blipFill>
        <p:spPr>
          <a:xfrm>
            <a:off x="6360237" y="185403"/>
            <a:ext cx="2286003" cy="1079502"/>
          </a:xfrm>
          <a:prstGeom prst="rect">
            <a:avLst/>
          </a:prstGeom>
        </p:spPr>
      </p:pic>
    </p:spTree>
    <p:extLst>
      <p:ext uri="{BB962C8B-B14F-4D97-AF65-F5344CB8AC3E}">
        <p14:creationId xmlns:p14="http://schemas.microsoft.com/office/powerpoint/2010/main" val="3564951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1C38-B547-4A45-A880-6B2C3A27E2AD}"/>
              </a:ext>
            </a:extLst>
          </p:cNvPr>
          <p:cNvSpPr>
            <a:spLocks noGrp="1"/>
          </p:cNvSpPr>
          <p:nvPr>
            <p:ph type="title"/>
          </p:nvPr>
        </p:nvSpPr>
        <p:spPr>
          <a:xfrm>
            <a:off x="457200" y="353028"/>
            <a:ext cx="5725886" cy="911877"/>
          </a:xfrm>
        </p:spPr>
        <p:txBody>
          <a:bodyPr>
            <a:noAutofit/>
          </a:bodyPr>
          <a:lstStyle/>
          <a:p>
            <a:r>
              <a:rPr lang="en-US" sz="3200" dirty="0"/>
              <a:t>Web form submission life cycle</a:t>
            </a:r>
          </a:p>
        </p:txBody>
      </p:sp>
      <p:sp>
        <p:nvSpPr>
          <p:cNvPr id="3" name="Content Placeholder 2">
            <a:extLst>
              <a:ext uri="{FF2B5EF4-FFF2-40B4-BE49-F238E27FC236}">
                <a16:creationId xmlns:a16="http://schemas.microsoft.com/office/drawing/2014/main" id="{0FC30059-0C73-4531-9171-1302D67457B7}"/>
              </a:ext>
            </a:extLst>
          </p:cNvPr>
          <p:cNvSpPr>
            <a:spLocks noGrp="1"/>
          </p:cNvSpPr>
          <p:nvPr>
            <p:ph idx="1"/>
          </p:nvPr>
        </p:nvSpPr>
        <p:spPr/>
        <p:txBody>
          <a:bodyPr/>
          <a:lstStyle/>
          <a:p>
            <a:r>
              <a:rPr lang="en-US" dirty="0"/>
              <a:t>Perceptive Manages content for: </a:t>
            </a:r>
          </a:p>
          <a:p>
            <a:pPr marL="342900" indent="-342900">
              <a:buFont typeface="Arial" panose="020B0604020202020204" pitchFamily="34" charset="0"/>
              <a:buChar char="•"/>
            </a:pPr>
            <a:r>
              <a:rPr lang="en-US" dirty="0"/>
              <a:t>Property Assessment Division</a:t>
            </a:r>
          </a:p>
          <a:p>
            <a:pPr marL="342900" indent="-342900">
              <a:buFont typeface="Arial" panose="020B0604020202020204" pitchFamily="34" charset="0"/>
              <a:buChar char="•"/>
            </a:pPr>
            <a:r>
              <a:rPr lang="en-US" dirty="0"/>
              <a:t>Office of Dispute and Resolution </a:t>
            </a:r>
          </a:p>
          <a:p>
            <a:pPr marL="342900" indent="-342900">
              <a:buFont typeface="Arial" panose="020B0604020202020204" pitchFamily="34" charset="0"/>
              <a:buChar char="•"/>
            </a:pPr>
            <a:r>
              <a:rPr lang="en-US" dirty="0"/>
              <a:t>Alcoholic Beverage Control Division</a:t>
            </a:r>
          </a:p>
          <a:p>
            <a:pPr marL="342900" indent="-342900">
              <a:buFont typeface="Arial" panose="020B0604020202020204" pitchFamily="34" charset="0"/>
              <a:buChar char="•"/>
            </a:pPr>
            <a:r>
              <a:rPr lang="en-US" dirty="0"/>
              <a:t>Directors Office</a:t>
            </a:r>
          </a:p>
        </p:txBody>
      </p:sp>
      <p:pic>
        <p:nvPicPr>
          <p:cNvPr id="5" name="Picture 4">
            <a:extLst>
              <a:ext uri="{FF2B5EF4-FFF2-40B4-BE49-F238E27FC236}">
                <a16:creationId xmlns:a16="http://schemas.microsoft.com/office/drawing/2014/main" id="{705BFC3E-72C8-4FA1-8E53-85237E8186ED}"/>
              </a:ext>
            </a:extLst>
          </p:cNvPr>
          <p:cNvPicPr>
            <a:picLocks noChangeAspect="1"/>
          </p:cNvPicPr>
          <p:nvPr/>
        </p:nvPicPr>
        <p:blipFill>
          <a:blip r:embed="rId3"/>
          <a:stretch>
            <a:fillRect/>
          </a:stretch>
        </p:blipFill>
        <p:spPr>
          <a:xfrm>
            <a:off x="3040452" y="2611123"/>
            <a:ext cx="4894179" cy="3323165"/>
          </a:xfrm>
          <a:prstGeom prst="rect">
            <a:avLst/>
          </a:prstGeom>
        </p:spPr>
      </p:pic>
      <p:pic>
        <p:nvPicPr>
          <p:cNvPr id="6" name="Picture 5">
            <a:extLst>
              <a:ext uri="{FF2B5EF4-FFF2-40B4-BE49-F238E27FC236}">
                <a16:creationId xmlns:a16="http://schemas.microsoft.com/office/drawing/2014/main" id="{1BAF4441-18B7-470C-ACC6-BBD2355855E2}"/>
              </a:ext>
            </a:extLst>
          </p:cNvPr>
          <p:cNvPicPr>
            <a:picLocks noChangeAspect="1"/>
          </p:cNvPicPr>
          <p:nvPr/>
        </p:nvPicPr>
        <p:blipFill>
          <a:blip r:embed="rId4"/>
          <a:stretch>
            <a:fillRect/>
          </a:stretch>
        </p:blipFill>
        <p:spPr>
          <a:xfrm>
            <a:off x="6360237" y="185403"/>
            <a:ext cx="2286003" cy="1079502"/>
          </a:xfrm>
          <a:prstGeom prst="rect">
            <a:avLst/>
          </a:prstGeom>
        </p:spPr>
      </p:pic>
    </p:spTree>
    <p:extLst>
      <p:ext uri="{BB962C8B-B14F-4D97-AF65-F5344CB8AC3E}">
        <p14:creationId xmlns:p14="http://schemas.microsoft.com/office/powerpoint/2010/main" val="521780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6CBD-A437-4A6B-AD8C-EE010DE20DE3}"/>
              </a:ext>
            </a:extLst>
          </p:cNvPr>
          <p:cNvSpPr>
            <a:spLocks noGrp="1"/>
          </p:cNvSpPr>
          <p:nvPr>
            <p:ph type="title"/>
          </p:nvPr>
        </p:nvSpPr>
        <p:spPr/>
        <p:txBody>
          <a:bodyPr/>
          <a:lstStyle/>
          <a:p>
            <a:r>
              <a:rPr lang="en-US" dirty="0"/>
              <a:t>Commerce</a:t>
            </a:r>
          </a:p>
        </p:txBody>
      </p:sp>
      <p:pic>
        <p:nvPicPr>
          <p:cNvPr id="5" name="Picture 4" descr="MT Dept of Commerce Logo">
            <a:extLst>
              <a:ext uri="{FF2B5EF4-FFF2-40B4-BE49-F238E27FC236}">
                <a16:creationId xmlns:a16="http://schemas.microsoft.com/office/drawing/2014/main" id="{415723E6-16AC-4C93-9C8B-4D012C1F3A3E}"/>
              </a:ext>
            </a:extLst>
          </p:cNvPr>
          <p:cNvPicPr>
            <a:picLocks noChangeAspect="1"/>
          </p:cNvPicPr>
          <p:nvPr/>
        </p:nvPicPr>
        <p:blipFill rotWithShape="1">
          <a:blip r:embed="rId3">
            <a:grayscl/>
          </a:blip>
          <a:srcRect r="69950"/>
          <a:stretch/>
        </p:blipFill>
        <p:spPr>
          <a:xfrm>
            <a:off x="7805356" y="498254"/>
            <a:ext cx="543687" cy="565397"/>
          </a:xfrm>
          <a:prstGeom prst="rect">
            <a:avLst/>
          </a:prstGeom>
        </p:spPr>
      </p:pic>
      <p:graphicFrame>
        <p:nvGraphicFramePr>
          <p:cNvPr id="6" name="Diagram 5">
            <a:extLst>
              <a:ext uri="{FF2B5EF4-FFF2-40B4-BE49-F238E27FC236}">
                <a16:creationId xmlns:a16="http://schemas.microsoft.com/office/drawing/2014/main" id="{39F6E829-D222-4B53-B230-40292AF99990}"/>
              </a:ext>
            </a:extLst>
          </p:cNvPr>
          <p:cNvGraphicFramePr/>
          <p:nvPr>
            <p:extLst>
              <p:ext uri="{D42A27DB-BD31-4B8C-83A1-F6EECF244321}">
                <p14:modId xmlns:p14="http://schemas.microsoft.com/office/powerpoint/2010/main" val="2297632090"/>
              </p:ext>
            </p:extLst>
          </p:nvPr>
        </p:nvGraphicFramePr>
        <p:xfrm>
          <a:off x="-366944"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87F3D0D6-74F1-4324-8ADC-40DF4B45F47A}"/>
              </a:ext>
            </a:extLst>
          </p:cNvPr>
          <p:cNvGraphicFramePr/>
          <p:nvPr>
            <p:extLst>
              <p:ext uri="{D42A27DB-BD31-4B8C-83A1-F6EECF244321}">
                <p14:modId xmlns:p14="http://schemas.microsoft.com/office/powerpoint/2010/main" val="1980179275"/>
              </p:ext>
            </p:extLst>
          </p:nvPr>
        </p:nvGraphicFramePr>
        <p:xfrm>
          <a:off x="5020617" y="1453470"/>
          <a:ext cx="3713825" cy="43399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4360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02B12-43B9-BF42-981F-C4668451C523}"/>
              </a:ext>
            </a:extLst>
          </p:cNvPr>
          <p:cNvSpPr>
            <a:spLocks noGrp="1"/>
          </p:cNvSpPr>
          <p:nvPr>
            <p:ph type="title"/>
          </p:nvPr>
        </p:nvSpPr>
        <p:spPr/>
        <p:txBody>
          <a:bodyPr/>
          <a:lstStyle/>
          <a:p>
            <a:r>
              <a:rPr lang="en-US" dirty="0"/>
              <a:t>Introduction</a:t>
            </a:r>
          </a:p>
        </p:txBody>
      </p:sp>
      <p:pic>
        <p:nvPicPr>
          <p:cNvPr id="8" name="Picture 7">
            <a:extLst>
              <a:ext uri="{FF2B5EF4-FFF2-40B4-BE49-F238E27FC236}">
                <a16:creationId xmlns:a16="http://schemas.microsoft.com/office/drawing/2014/main" id="{8076EDF2-ABF9-48B3-88C2-E02332722F88}"/>
              </a:ext>
            </a:extLst>
          </p:cNvPr>
          <p:cNvPicPr>
            <a:picLocks noChangeAspect="1"/>
          </p:cNvPicPr>
          <p:nvPr/>
        </p:nvPicPr>
        <p:blipFill>
          <a:blip r:embed="rId3"/>
          <a:stretch>
            <a:fillRect/>
          </a:stretch>
        </p:blipFill>
        <p:spPr>
          <a:xfrm>
            <a:off x="4139525" y="2250571"/>
            <a:ext cx="4700104" cy="3525078"/>
          </a:xfrm>
          <a:prstGeom prst="rect">
            <a:avLst/>
          </a:prstGeom>
        </p:spPr>
      </p:pic>
      <p:sp>
        <p:nvSpPr>
          <p:cNvPr id="7" name="Content Placeholder 6">
            <a:extLst>
              <a:ext uri="{FF2B5EF4-FFF2-40B4-BE49-F238E27FC236}">
                <a16:creationId xmlns:a16="http://schemas.microsoft.com/office/drawing/2014/main" id="{06FA9B36-F13F-430C-B7CC-8C38AC725F84}"/>
              </a:ext>
            </a:extLst>
          </p:cNvPr>
          <p:cNvSpPr>
            <a:spLocks noGrp="1"/>
          </p:cNvSpPr>
          <p:nvPr>
            <p:ph idx="1"/>
          </p:nvPr>
        </p:nvSpPr>
        <p:spPr>
          <a:xfrm>
            <a:off x="457200" y="1552867"/>
            <a:ext cx="7620000" cy="1083646"/>
          </a:xfrm>
        </p:spPr>
        <p:txBody>
          <a:bodyPr>
            <a:normAutofit fontScale="92500" lnSpcReduction="20000"/>
          </a:bodyPr>
          <a:lstStyle/>
          <a:p>
            <a:r>
              <a:rPr lang="en-US" dirty="0"/>
              <a:t>“Digital transformation isn’t a destination. It’s a journey.”</a:t>
            </a:r>
          </a:p>
          <a:p>
            <a:pPr>
              <a:lnSpc>
                <a:spcPct val="120000"/>
              </a:lnSpc>
              <a:spcAft>
                <a:spcPts val="0"/>
              </a:spcAft>
            </a:pPr>
            <a:r>
              <a:rPr lang="it-IT" dirty="0"/>
              <a:t>     - </a:t>
            </a:r>
            <a:r>
              <a:rPr lang="it-IT" sz="1800" dirty="0"/>
              <a:t>Ed McQuiston, Executive Vice President </a:t>
            </a:r>
          </a:p>
          <a:p>
            <a:pPr>
              <a:lnSpc>
                <a:spcPct val="120000"/>
              </a:lnSpc>
              <a:spcAft>
                <a:spcPts val="0"/>
              </a:spcAft>
            </a:pPr>
            <a:r>
              <a:rPr lang="it-IT" sz="1800" i="1" dirty="0"/>
              <a:t>        Hyland Software</a:t>
            </a:r>
            <a:endParaRPr lang="en-US" sz="1800" i="1" dirty="0"/>
          </a:p>
          <a:p>
            <a:endParaRPr lang="en-US" dirty="0"/>
          </a:p>
        </p:txBody>
      </p:sp>
    </p:spTree>
    <p:extLst>
      <p:ext uri="{BB962C8B-B14F-4D97-AF65-F5344CB8AC3E}">
        <p14:creationId xmlns:p14="http://schemas.microsoft.com/office/powerpoint/2010/main" val="1346686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6CBD-A437-4A6B-AD8C-EE010DE20DE3}"/>
              </a:ext>
            </a:extLst>
          </p:cNvPr>
          <p:cNvSpPr>
            <a:spLocks noGrp="1"/>
          </p:cNvSpPr>
          <p:nvPr>
            <p:ph type="title"/>
          </p:nvPr>
        </p:nvSpPr>
        <p:spPr/>
        <p:txBody>
          <a:bodyPr/>
          <a:lstStyle/>
          <a:p>
            <a:r>
              <a:rPr lang="en-US" dirty="0"/>
              <a:t>Commerce</a:t>
            </a:r>
          </a:p>
        </p:txBody>
      </p:sp>
      <p:pic>
        <p:nvPicPr>
          <p:cNvPr id="5" name="Picture 4" descr="MT Dept of Commerce Logo">
            <a:extLst>
              <a:ext uri="{FF2B5EF4-FFF2-40B4-BE49-F238E27FC236}">
                <a16:creationId xmlns:a16="http://schemas.microsoft.com/office/drawing/2014/main" id="{415723E6-16AC-4C93-9C8B-4D012C1F3A3E}"/>
              </a:ext>
            </a:extLst>
          </p:cNvPr>
          <p:cNvPicPr preferRelativeResize="0">
            <a:picLocks noChangeAspect="1"/>
          </p:cNvPicPr>
          <p:nvPr/>
        </p:nvPicPr>
        <p:blipFill rotWithShape="1">
          <a:blip r:embed="rId3">
            <a:grayscl/>
          </a:blip>
          <a:srcRect r="70682"/>
          <a:stretch/>
        </p:blipFill>
        <p:spPr>
          <a:xfrm>
            <a:off x="7808976" y="502920"/>
            <a:ext cx="548640" cy="565397"/>
          </a:xfrm>
          <a:prstGeom prst="rect">
            <a:avLst/>
          </a:prstGeom>
        </p:spPr>
      </p:pic>
      <p:sp>
        <p:nvSpPr>
          <p:cNvPr id="7" name="Content Placeholder 2">
            <a:extLst>
              <a:ext uri="{FF2B5EF4-FFF2-40B4-BE49-F238E27FC236}">
                <a16:creationId xmlns:a16="http://schemas.microsoft.com/office/drawing/2014/main" id="{9E412BB6-3050-451A-AE1E-978CC1BF4360}"/>
              </a:ext>
            </a:extLst>
          </p:cNvPr>
          <p:cNvSpPr>
            <a:spLocks noGrp="1"/>
          </p:cNvSpPr>
          <p:nvPr>
            <p:ph idx="1"/>
          </p:nvPr>
        </p:nvSpPr>
        <p:spPr>
          <a:xfrm>
            <a:off x="457200" y="1371600"/>
            <a:ext cx="7620000" cy="4754563"/>
          </a:xfrm>
        </p:spPr>
        <p:txBody>
          <a:bodyPr/>
          <a:lstStyle/>
          <a:p>
            <a:r>
              <a:rPr lang="en-US" dirty="0"/>
              <a:t>Set up Application Plan</a:t>
            </a:r>
          </a:p>
          <a:p>
            <a:endParaRPr lang="en-US" dirty="0"/>
          </a:p>
        </p:txBody>
      </p:sp>
      <p:pic>
        <p:nvPicPr>
          <p:cNvPr id="3" name="Picture 2">
            <a:extLst>
              <a:ext uri="{FF2B5EF4-FFF2-40B4-BE49-F238E27FC236}">
                <a16:creationId xmlns:a16="http://schemas.microsoft.com/office/drawing/2014/main" id="{0FC6321F-8D68-4F8F-BBB6-5F3B8B316DC8}"/>
              </a:ext>
            </a:extLst>
          </p:cNvPr>
          <p:cNvPicPr>
            <a:picLocks noChangeAspect="1"/>
          </p:cNvPicPr>
          <p:nvPr/>
        </p:nvPicPr>
        <p:blipFill>
          <a:blip r:embed="rId4"/>
          <a:stretch>
            <a:fillRect/>
          </a:stretch>
        </p:blipFill>
        <p:spPr>
          <a:xfrm>
            <a:off x="5455375" y="1457409"/>
            <a:ext cx="2702574" cy="2583343"/>
          </a:xfrm>
          <a:prstGeom prst="rect">
            <a:avLst/>
          </a:prstGeom>
        </p:spPr>
      </p:pic>
      <p:pic>
        <p:nvPicPr>
          <p:cNvPr id="4" name="Picture 3">
            <a:extLst>
              <a:ext uri="{FF2B5EF4-FFF2-40B4-BE49-F238E27FC236}">
                <a16:creationId xmlns:a16="http://schemas.microsoft.com/office/drawing/2014/main" id="{0EADE5AD-F0AE-4301-AE4D-EBA715450E23}"/>
              </a:ext>
            </a:extLst>
          </p:cNvPr>
          <p:cNvPicPr>
            <a:picLocks noChangeAspect="1"/>
          </p:cNvPicPr>
          <p:nvPr/>
        </p:nvPicPr>
        <p:blipFill>
          <a:blip r:embed="rId5"/>
          <a:stretch>
            <a:fillRect/>
          </a:stretch>
        </p:blipFill>
        <p:spPr>
          <a:xfrm>
            <a:off x="3109119" y="4260326"/>
            <a:ext cx="5129578" cy="1692011"/>
          </a:xfrm>
          <a:prstGeom prst="rect">
            <a:avLst/>
          </a:prstGeom>
        </p:spPr>
      </p:pic>
      <p:sp>
        <p:nvSpPr>
          <p:cNvPr id="6" name="Rectangle 5">
            <a:extLst>
              <a:ext uri="{FF2B5EF4-FFF2-40B4-BE49-F238E27FC236}">
                <a16:creationId xmlns:a16="http://schemas.microsoft.com/office/drawing/2014/main" id="{1598DA57-8035-4EF0-A013-0D7924EA1C49}"/>
              </a:ext>
            </a:extLst>
          </p:cNvPr>
          <p:cNvSpPr/>
          <p:nvPr/>
        </p:nvSpPr>
        <p:spPr>
          <a:xfrm>
            <a:off x="1066800" y="2126152"/>
            <a:ext cx="3506080" cy="1477328"/>
          </a:xfrm>
          <a:prstGeom prst="rect">
            <a:avLst/>
          </a:prstGeom>
          <a:noFill/>
        </p:spPr>
        <p:txBody>
          <a:bodyPr wrap="square" lIns="91440" tIns="45720" rIns="91440" bIns="45720" anchor="t">
            <a:spAutoFit/>
          </a:bodyPr>
          <a:lstStyle/>
          <a:p>
            <a:r>
              <a:rPr lang="en-US" sz="3000" b="0" cap="none" spc="0" dirty="0">
                <a:ln w="0"/>
                <a:solidFill>
                  <a:srgbClr val="748555"/>
                </a:solidFill>
                <a:effectLst>
                  <a:outerShdw blurRad="38100" dist="19050" dir="2700000" algn="tl" rotWithShape="0">
                    <a:schemeClr val="dk1">
                      <a:alpha val="40000"/>
                    </a:schemeClr>
                  </a:outerShdw>
                </a:effectLst>
              </a:rPr>
              <a:t>Used Learn Mode</a:t>
            </a:r>
            <a:r>
              <a:rPr lang="en-US" sz="3000" dirty="0">
                <a:ln w="0"/>
                <a:solidFill>
                  <a:srgbClr val="748555"/>
                </a:solidFill>
                <a:effectLst>
                  <a:outerShdw blurRad="38100" dist="19050" dir="2700000" algn="tl" rotWithShape="0">
                    <a:schemeClr val="dk1">
                      <a:alpha val="40000"/>
                    </a:schemeClr>
                  </a:outerShdw>
                </a:effectLst>
              </a:rPr>
              <a:t> to</a:t>
            </a:r>
            <a:r>
              <a:rPr lang="en-US" sz="3000" b="0" cap="none" spc="0" dirty="0">
                <a:ln w="0"/>
                <a:solidFill>
                  <a:srgbClr val="748555"/>
                </a:solidFill>
                <a:effectLst>
                  <a:outerShdw blurRad="38100" dist="19050" dir="2700000" algn="tl" rotWithShape="0">
                    <a:schemeClr val="dk1">
                      <a:alpha val="40000"/>
                    </a:schemeClr>
                  </a:outerShdw>
                </a:effectLst>
              </a:rPr>
              <a:t> capture information from SABHRS</a:t>
            </a:r>
          </a:p>
        </p:txBody>
      </p:sp>
      <p:sp>
        <p:nvSpPr>
          <p:cNvPr id="9" name="Rectangle 8">
            <a:extLst>
              <a:ext uri="{FF2B5EF4-FFF2-40B4-BE49-F238E27FC236}">
                <a16:creationId xmlns:a16="http://schemas.microsoft.com/office/drawing/2014/main" id="{54EFF332-681C-49C5-9BBF-CBF9D7E2B7FB}"/>
              </a:ext>
            </a:extLst>
          </p:cNvPr>
          <p:cNvSpPr/>
          <p:nvPr/>
        </p:nvSpPr>
        <p:spPr>
          <a:xfrm>
            <a:off x="457200" y="4533920"/>
            <a:ext cx="2740240" cy="1200329"/>
          </a:xfrm>
          <a:prstGeom prst="rect">
            <a:avLst/>
          </a:prstGeom>
          <a:noFill/>
        </p:spPr>
        <p:txBody>
          <a:bodyPr wrap="square" lIns="91440" tIns="45720" rIns="91440" bIns="45720">
            <a:spAutoFit/>
          </a:bodyPr>
          <a:lstStyle/>
          <a:p>
            <a:r>
              <a:rPr lang="en-US" sz="2400" b="0" cap="none" spc="0" dirty="0">
                <a:ln w="0"/>
                <a:solidFill>
                  <a:srgbClr val="748555"/>
                </a:solidFill>
                <a:effectLst>
                  <a:outerShdw blurRad="38100" dist="19050" dir="2700000" algn="tl" rotWithShape="0">
                    <a:schemeClr val="dk1">
                      <a:alpha val="40000"/>
                    </a:schemeClr>
                  </a:outerShdw>
                </a:effectLst>
              </a:rPr>
              <a:t>Started with Scripts from DOJ and altered for DOC</a:t>
            </a:r>
          </a:p>
        </p:txBody>
      </p:sp>
    </p:spTree>
    <p:extLst>
      <p:ext uri="{BB962C8B-B14F-4D97-AF65-F5344CB8AC3E}">
        <p14:creationId xmlns:p14="http://schemas.microsoft.com/office/powerpoint/2010/main" val="1703470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6CBD-A437-4A6B-AD8C-EE010DE20DE3}"/>
              </a:ext>
            </a:extLst>
          </p:cNvPr>
          <p:cNvSpPr>
            <a:spLocks noGrp="1"/>
          </p:cNvSpPr>
          <p:nvPr>
            <p:ph type="title"/>
          </p:nvPr>
        </p:nvSpPr>
        <p:spPr/>
        <p:txBody>
          <a:bodyPr/>
          <a:lstStyle/>
          <a:p>
            <a:r>
              <a:rPr lang="en-US" dirty="0"/>
              <a:t>Commerce</a:t>
            </a:r>
          </a:p>
        </p:txBody>
      </p:sp>
      <p:pic>
        <p:nvPicPr>
          <p:cNvPr id="5" name="Picture 4" descr="MT Dept of Commerce Logo">
            <a:extLst>
              <a:ext uri="{FF2B5EF4-FFF2-40B4-BE49-F238E27FC236}">
                <a16:creationId xmlns:a16="http://schemas.microsoft.com/office/drawing/2014/main" id="{415723E6-16AC-4C93-9C8B-4D012C1F3A3E}"/>
              </a:ext>
            </a:extLst>
          </p:cNvPr>
          <p:cNvPicPr>
            <a:picLocks noChangeAspect="1"/>
          </p:cNvPicPr>
          <p:nvPr/>
        </p:nvPicPr>
        <p:blipFill rotWithShape="1">
          <a:blip r:embed="rId3">
            <a:grayscl/>
          </a:blip>
          <a:srcRect r="70682"/>
          <a:stretch/>
        </p:blipFill>
        <p:spPr>
          <a:xfrm>
            <a:off x="7808976" y="499198"/>
            <a:ext cx="548640" cy="565397"/>
          </a:xfrm>
          <a:prstGeom prst="rect">
            <a:avLst/>
          </a:prstGeom>
        </p:spPr>
      </p:pic>
      <p:sp>
        <p:nvSpPr>
          <p:cNvPr id="7" name="Content Placeholder 2">
            <a:extLst>
              <a:ext uri="{FF2B5EF4-FFF2-40B4-BE49-F238E27FC236}">
                <a16:creationId xmlns:a16="http://schemas.microsoft.com/office/drawing/2014/main" id="{D72E9A55-3086-4B44-8842-7523A6A87B46}"/>
              </a:ext>
            </a:extLst>
          </p:cNvPr>
          <p:cNvSpPr>
            <a:spLocks noGrp="1"/>
          </p:cNvSpPr>
          <p:nvPr>
            <p:ph idx="1"/>
          </p:nvPr>
        </p:nvSpPr>
        <p:spPr>
          <a:xfrm>
            <a:off x="457200" y="1064596"/>
            <a:ext cx="7620000" cy="5061568"/>
          </a:xfrm>
        </p:spPr>
        <p:txBody>
          <a:bodyPr/>
          <a:lstStyle/>
          <a:p>
            <a:r>
              <a:rPr lang="en-US" dirty="0"/>
              <a:t>Create Workflow</a:t>
            </a:r>
          </a:p>
          <a:p>
            <a:endParaRPr lang="en-US" dirty="0"/>
          </a:p>
        </p:txBody>
      </p:sp>
      <p:pic>
        <p:nvPicPr>
          <p:cNvPr id="8" name="Picture 7">
            <a:extLst>
              <a:ext uri="{FF2B5EF4-FFF2-40B4-BE49-F238E27FC236}">
                <a16:creationId xmlns:a16="http://schemas.microsoft.com/office/drawing/2014/main" id="{102985A1-6ECC-4069-8A06-E19A9CC3B224}"/>
              </a:ext>
            </a:extLst>
          </p:cNvPr>
          <p:cNvPicPr>
            <a:picLocks noChangeAspect="1"/>
          </p:cNvPicPr>
          <p:nvPr/>
        </p:nvPicPr>
        <p:blipFill rotWithShape="1">
          <a:blip r:embed="rId4"/>
          <a:srcRect l="45011" t="11210"/>
          <a:stretch/>
        </p:blipFill>
        <p:spPr>
          <a:xfrm>
            <a:off x="713173" y="1473589"/>
            <a:ext cx="4434321" cy="4802923"/>
          </a:xfrm>
          <a:prstGeom prst="rect">
            <a:avLst/>
          </a:prstGeom>
        </p:spPr>
      </p:pic>
      <p:pic>
        <p:nvPicPr>
          <p:cNvPr id="4" name="Picture 3">
            <a:extLst>
              <a:ext uri="{FF2B5EF4-FFF2-40B4-BE49-F238E27FC236}">
                <a16:creationId xmlns:a16="http://schemas.microsoft.com/office/drawing/2014/main" id="{B952395F-C7BA-408B-9C87-B115CCBD90C3}"/>
              </a:ext>
            </a:extLst>
          </p:cNvPr>
          <p:cNvPicPr>
            <a:picLocks noChangeAspect="1"/>
          </p:cNvPicPr>
          <p:nvPr/>
        </p:nvPicPr>
        <p:blipFill>
          <a:blip r:embed="rId5"/>
          <a:stretch>
            <a:fillRect/>
          </a:stretch>
        </p:blipFill>
        <p:spPr>
          <a:xfrm>
            <a:off x="3625381" y="1741012"/>
            <a:ext cx="1022953" cy="938448"/>
          </a:xfrm>
          <a:prstGeom prst="rect">
            <a:avLst/>
          </a:prstGeom>
        </p:spPr>
      </p:pic>
      <p:sp>
        <p:nvSpPr>
          <p:cNvPr id="10" name="Arrow: Right 9">
            <a:extLst>
              <a:ext uri="{FF2B5EF4-FFF2-40B4-BE49-F238E27FC236}">
                <a16:creationId xmlns:a16="http://schemas.microsoft.com/office/drawing/2014/main" id="{40915D56-94AF-4005-86FE-83C453B50759}"/>
              </a:ext>
            </a:extLst>
          </p:cNvPr>
          <p:cNvSpPr/>
          <p:nvPr/>
        </p:nvSpPr>
        <p:spPr>
          <a:xfrm rot="20369971" flipH="1">
            <a:off x="2218852" y="2548255"/>
            <a:ext cx="1445642" cy="249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366C6E-58FC-4AE0-BD4D-4480FB4D99A3}"/>
              </a:ext>
            </a:extLst>
          </p:cNvPr>
          <p:cNvSpPr/>
          <p:nvPr/>
        </p:nvSpPr>
        <p:spPr>
          <a:xfrm>
            <a:off x="5129996" y="1730971"/>
            <a:ext cx="2929706" cy="1569660"/>
          </a:xfrm>
          <a:prstGeom prst="rect">
            <a:avLst/>
          </a:prstGeom>
          <a:noFill/>
        </p:spPr>
        <p:txBody>
          <a:bodyPr wrap="square" lIns="91440" tIns="45720" rIns="91440" bIns="45720">
            <a:spAutoFit/>
          </a:bodyPr>
          <a:lstStyle/>
          <a:p>
            <a:r>
              <a:rPr lang="en-US" sz="2400" dirty="0">
                <a:ln w="0"/>
                <a:solidFill>
                  <a:srgbClr val="897966"/>
                </a:solidFill>
                <a:effectLst>
                  <a:outerShdw blurRad="38100" dist="19050" dir="2700000" algn="tl" rotWithShape="0">
                    <a:schemeClr val="dk1">
                      <a:alpha val="40000"/>
                    </a:schemeClr>
                  </a:outerShdw>
                </a:effectLst>
              </a:rPr>
              <a:t>Set up Alarms to send emails when documents are in the queue</a:t>
            </a:r>
            <a:endParaRPr lang="en-US" sz="2400" b="0" cap="none" spc="0" dirty="0">
              <a:ln w="0"/>
              <a:solidFill>
                <a:srgbClr val="897966"/>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9E28BCA5-8F02-4069-A3F3-934B59E76B5A}"/>
              </a:ext>
            </a:extLst>
          </p:cNvPr>
          <p:cNvSpPr/>
          <p:nvPr/>
        </p:nvSpPr>
        <p:spPr>
          <a:xfrm>
            <a:off x="5147494" y="3967006"/>
            <a:ext cx="2929706" cy="1938992"/>
          </a:xfrm>
          <a:prstGeom prst="rect">
            <a:avLst/>
          </a:prstGeom>
          <a:noFill/>
        </p:spPr>
        <p:txBody>
          <a:bodyPr wrap="square" lIns="91440" tIns="45720" rIns="91440" bIns="45720">
            <a:spAutoFit/>
          </a:bodyPr>
          <a:lstStyle/>
          <a:p>
            <a:r>
              <a:rPr lang="en-US" sz="2400" dirty="0">
                <a:ln w="0"/>
                <a:solidFill>
                  <a:srgbClr val="897966"/>
                </a:solidFill>
                <a:effectLst>
                  <a:outerShdw blurRad="38100" dist="19050" dir="2700000" algn="tl" rotWithShape="0">
                    <a:schemeClr val="dk1">
                      <a:alpha val="40000"/>
                    </a:schemeClr>
                  </a:outerShdw>
                </a:effectLst>
              </a:rPr>
              <a:t>Workflow was created by the Accounting Manager using the Internal Control Plan</a:t>
            </a:r>
            <a:endParaRPr lang="en-US" sz="2400" b="0" cap="none" spc="0" dirty="0">
              <a:ln w="0"/>
              <a:solidFill>
                <a:srgbClr val="897966"/>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49153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D68C0B7-3654-4EA6-989A-734510005005}"/>
              </a:ext>
            </a:extLst>
          </p:cNvPr>
          <p:cNvPicPr>
            <a:picLocks noChangeAspect="1"/>
          </p:cNvPicPr>
          <p:nvPr/>
        </p:nvPicPr>
        <p:blipFill>
          <a:blip r:embed="rId3"/>
          <a:stretch>
            <a:fillRect/>
          </a:stretch>
        </p:blipFill>
        <p:spPr>
          <a:xfrm>
            <a:off x="392499" y="1810320"/>
            <a:ext cx="7039905" cy="1908909"/>
          </a:xfrm>
          <a:prstGeom prst="rect">
            <a:avLst/>
          </a:prstGeom>
        </p:spPr>
      </p:pic>
      <p:sp>
        <p:nvSpPr>
          <p:cNvPr id="2" name="Title 1">
            <a:extLst>
              <a:ext uri="{FF2B5EF4-FFF2-40B4-BE49-F238E27FC236}">
                <a16:creationId xmlns:a16="http://schemas.microsoft.com/office/drawing/2014/main" id="{7B5A6CBD-A437-4A6B-AD8C-EE010DE20DE3}"/>
              </a:ext>
            </a:extLst>
          </p:cNvPr>
          <p:cNvSpPr>
            <a:spLocks noGrp="1"/>
          </p:cNvSpPr>
          <p:nvPr>
            <p:ph type="title"/>
          </p:nvPr>
        </p:nvSpPr>
        <p:spPr>
          <a:xfrm>
            <a:off x="319252" y="329686"/>
            <a:ext cx="7620000" cy="911877"/>
          </a:xfrm>
        </p:spPr>
        <p:txBody>
          <a:bodyPr/>
          <a:lstStyle/>
          <a:p>
            <a:r>
              <a:rPr lang="en-US" dirty="0"/>
              <a:t>Commerce</a:t>
            </a:r>
          </a:p>
        </p:txBody>
      </p:sp>
      <p:pic>
        <p:nvPicPr>
          <p:cNvPr id="5" name="Picture 4" descr="MT Dept of Commerce Logo">
            <a:extLst>
              <a:ext uri="{FF2B5EF4-FFF2-40B4-BE49-F238E27FC236}">
                <a16:creationId xmlns:a16="http://schemas.microsoft.com/office/drawing/2014/main" id="{415723E6-16AC-4C93-9C8B-4D012C1F3A3E}"/>
              </a:ext>
            </a:extLst>
          </p:cNvPr>
          <p:cNvPicPr>
            <a:picLocks noChangeAspect="1"/>
          </p:cNvPicPr>
          <p:nvPr/>
        </p:nvPicPr>
        <p:blipFill rotWithShape="1">
          <a:blip r:embed="rId4">
            <a:grayscl/>
          </a:blip>
          <a:srcRect r="69950"/>
          <a:stretch/>
        </p:blipFill>
        <p:spPr>
          <a:xfrm>
            <a:off x="7808976" y="502920"/>
            <a:ext cx="543687" cy="565397"/>
          </a:xfrm>
          <a:prstGeom prst="rect">
            <a:avLst/>
          </a:prstGeom>
        </p:spPr>
      </p:pic>
      <p:sp>
        <p:nvSpPr>
          <p:cNvPr id="7" name="Content Placeholder 2">
            <a:extLst>
              <a:ext uri="{FF2B5EF4-FFF2-40B4-BE49-F238E27FC236}">
                <a16:creationId xmlns:a16="http://schemas.microsoft.com/office/drawing/2014/main" id="{149BE13E-CB0E-4A82-AF4F-B3552E70A497}"/>
              </a:ext>
            </a:extLst>
          </p:cNvPr>
          <p:cNvSpPr>
            <a:spLocks noGrp="1"/>
          </p:cNvSpPr>
          <p:nvPr>
            <p:ph idx="1"/>
          </p:nvPr>
        </p:nvSpPr>
        <p:spPr>
          <a:xfrm>
            <a:off x="319252" y="1371600"/>
            <a:ext cx="7620000" cy="4754563"/>
          </a:xfrm>
        </p:spPr>
        <p:txBody>
          <a:bodyPr/>
          <a:lstStyle/>
          <a:p>
            <a:r>
              <a:rPr lang="en-US" dirty="0"/>
              <a:t>Process Documents</a:t>
            </a:r>
          </a:p>
        </p:txBody>
      </p:sp>
      <p:pic>
        <p:nvPicPr>
          <p:cNvPr id="3" name="Picture 2">
            <a:extLst>
              <a:ext uri="{FF2B5EF4-FFF2-40B4-BE49-F238E27FC236}">
                <a16:creationId xmlns:a16="http://schemas.microsoft.com/office/drawing/2014/main" id="{00855E69-71AD-4DDE-B6A6-5D6DFBFA86D0}"/>
              </a:ext>
            </a:extLst>
          </p:cNvPr>
          <p:cNvPicPr>
            <a:picLocks noChangeAspect="1"/>
          </p:cNvPicPr>
          <p:nvPr/>
        </p:nvPicPr>
        <p:blipFill>
          <a:blip r:embed="rId5"/>
          <a:stretch>
            <a:fillRect/>
          </a:stretch>
        </p:blipFill>
        <p:spPr>
          <a:xfrm>
            <a:off x="487381" y="4088861"/>
            <a:ext cx="4770278" cy="2095238"/>
          </a:xfrm>
          <a:prstGeom prst="rect">
            <a:avLst/>
          </a:prstGeom>
        </p:spPr>
      </p:pic>
      <p:sp>
        <p:nvSpPr>
          <p:cNvPr id="11" name="Rectangle 10">
            <a:extLst>
              <a:ext uri="{FF2B5EF4-FFF2-40B4-BE49-F238E27FC236}">
                <a16:creationId xmlns:a16="http://schemas.microsoft.com/office/drawing/2014/main" id="{1AF802D5-9297-42B1-A371-C5C228120F71}"/>
              </a:ext>
            </a:extLst>
          </p:cNvPr>
          <p:cNvSpPr/>
          <p:nvPr/>
        </p:nvSpPr>
        <p:spPr>
          <a:xfrm>
            <a:off x="3094570" y="1386272"/>
            <a:ext cx="2345259" cy="461665"/>
          </a:xfrm>
          <a:prstGeom prst="rect">
            <a:avLst/>
          </a:prstGeom>
          <a:solidFill>
            <a:schemeClr val="bg1"/>
          </a:solidFill>
        </p:spPr>
        <p:txBody>
          <a:bodyPr wrap="square" lIns="91440" tIns="45720" rIns="91440" bIns="45720">
            <a:spAutoFit/>
          </a:bodyPr>
          <a:lstStyle/>
          <a:p>
            <a:r>
              <a:rPr lang="en-US" sz="2400" dirty="0">
                <a:ln w="0"/>
                <a:solidFill>
                  <a:srgbClr val="897966"/>
                </a:solidFill>
                <a:effectLst>
                  <a:outerShdw blurRad="38100" dist="19050" dir="2700000" algn="tl" rotWithShape="0">
                    <a:schemeClr val="dk1">
                      <a:alpha val="40000"/>
                    </a:schemeClr>
                  </a:outerShdw>
                </a:effectLst>
              </a:rPr>
              <a:t>Workflow Queue</a:t>
            </a:r>
            <a:endParaRPr lang="en-US" sz="2400" b="0" cap="none" spc="0" dirty="0">
              <a:ln w="0"/>
              <a:solidFill>
                <a:srgbClr val="897966"/>
              </a:solidFill>
              <a:effectLst>
                <a:outerShdw blurRad="38100" dist="19050" dir="2700000" algn="tl" rotWithShape="0">
                  <a:schemeClr val="dk1">
                    <a:alpha val="40000"/>
                  </a:schemeClr>
                </a:outerShdw>
              </a:effectLst>
            </a:endParaRPr>
          </a:p>
        </p:txBody>
      </p:sp>
      <p:sp>
        <p:nvSpPr>
          <p:cNvPr id="12" name="Arrow: Right 11">
            <a:extLst>
              <a:ext uri="{FF2B5EF4-FFF2-40B4-BE49-F238E27FC236}">
                <a16:creationId xmlns:a16="http://schemas.microsoft.com/office/drawing/2014/main" id="{D5288DF5-1D0F-4E60-BC9B-B7559AF88CC2}"/>
              </a:ext>
            </a:extLst>
          </p:cNvPr>
          <p:cNvSpPr/>
          <p:nvPr/>
        </p:nvSpPr>
        <p:spPr>
          <a:xfrm rot="16200000" flipH="1">
            <a:off x="3751800" y="2189818"/>
            <a:ext cx="1030797" cy="249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3751832-ECFB-48B5-AEB7-0919007391EA}"/>
              </a:ext>
            </a:extLst>
          </p:cNvPr>
          <p:cNvSpPr/>
          <p:nvPr/>
        </p:nvSpPr>
        <p:spPr>
          <a:xfrm>
            <a:off x="2992302" y="3915052"/>
            <a:ext cx="2345259" cy="461665"/>
          </a:xfrm>
          <a:prstGeom prst="rect">
            <a:avLst/>
          </a:prstGeom>
          <a:solidFill>
            <a:schemeClr val="bg1"/>
          </a:solidFill>
        </p:spPr>
        <p:txBody>
          <a:bodyPr wrap="square" lIns="91440" tIns="45720" rIns="91440" bIns="45720">
            <a:spAutoFit/>
          </a:bodyPr>
          <a:lstStyle/>
          <a:p>
            <a:r>
              <a:rPr lang="en-US" sz="2400" dirty="0">
                <a:ln w="0"/>
                <a:solidFill>
                  <a:srgbClr val="897966"/>
                </a:solidFill>
                <a:effectLst>
                  <a:outerShdw blurRad="38100" dist="19050" dir="2700000" algn="tl" rotWithShape="0">
                    <a:schemeClr val="dk1">
                      <a:alpha val="40000"/>
                    </a:schemeClr>
                  </a:outerShdw>
                </a:effectLst>
              </a:rPr>
              <a:t>Audit History</a:t>
            </a:r>
            <a:endParaRPr lang="en-US" sz="2400" b="0" cap="none" spc="0" dirty="0">
              <a:ln w="0"/>
              <a:solidFill>
                <a:srgbClr val="897966"/>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C4C95903-4AC4-4704-8668-983F956915BD}"/>
              </a:ext>
            </a:extLst>
          </p:cNvPr>
          <p:cNvSpPr/>
          <p:nvPr/>
        </p:nvSpPr>
        <p:spPr>
          <a:xfrm>
            <a:off x="5708849" y="1388661"/>
            <a:ext cx="2920551" cy="461665"/>
          </a:xfrm>
          <a:prstGeom prst="rect">
            <a:avLst/>
          </a:prstGeom>
          <a:solidFill>
            <a:schemeClr val="bg1"/>
          </a:solidFill>
        </p:spPr>
        <p:txBody>
          <a:bodyPr wrap="square" lIns="91440" tIns="45720" rIns="91440" bIns="45720">
            <a:spAutoFit/>
          </a:bodyPr>
          <a:lstStyle/>
          <a:p>
            <a:r>
              <a:rPr lang="en-US" sz="2400" dirty="0">
                <a:ln w="0"/>
                <a:solidFill>
                  <a:srgbClr val="897966"/>
                </a:solidFill>
                <a:effectLst>
                  <a:outerShdw blurRad="38100" dist="19050" dir="2700000" algn="tl" rotWithShape="0">
                    <a:schemeClr val="dk1">
                      <a:alpha val="40000"/>
                    </a:schemeClr>
                  </a:outerShdw>
                </a:effectLst>
              </a:rPr>
              <a:t>Processed Document</a:t>
            </a:r>
            <a:endParaRPr lang="en-US" sz="2400" b="0" cap="none" spc="0" dirty="0">
              <a:ln w="0"/>
              <a:solidFill>
                <a:srgbClr val="897966"/>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25F515DC-0AD2-4D6C-83B2-E36650BB8549}"/>
              </a:ext>
            </a:extLst>
          </p:cNvPr>
          <p:cNvSpPr/>
          <p:nvPr/>
        </p:nvSpPr>
        <p:spPr>
          <a:xfrm>
            <a:off x="381038" y="3988941"/>
            <a:ext cx="4880361" cy="2334827"/>
          </a:xfrm>
          <a:prstGeom prst="rect">
            <a:avLst/>
          </a:prstGeom>
          <a:noFill/>
          <a:ln>
            <a:solidFill>
              <a:srgbClr val="B990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E13D4E9-5EBE-4AA9-BA31-1DA157AD88C4}"/>
              </a:ext>
            </a:extLst>
          </p:cNvPr>
          <p:cNvPicPr>
            <a:picLocks noChangeAspect="1"/>
          </p:cNvPicPr>
          <p:nvPr/>
        </p:nvPicPr>
        <p:blipFill rotWithShape="1">
          <a:blip r:embed="rId6"/>
          <a:srcRect t="878"/>
          <a:stretch/>
        </p:blipFill>
        <p:spPr>
          <a:xfrm>
            <a:off x="5405381" y="1866052"/>
            <a:ext cx="3130510" cy="4407523"/>
          </a:xfrm>
          <a:prstGeom prst="rect">
            <a:avLst/>
          </a:prstGeom>
        </p:spPr>
      </p:pic>
      <p:sp>
        <p:nvSpPr>
          <p:cNvPr id="6" name="Rectangle 5">
            <a:extLst>
              <a:ext uri="{FF2B5EF4-FFF2-40B4-BE49-F238E27FC236}">
                <a16:creationId xmlns:a16="http://schemas.microsoft.com/office/drawing/2014/main" id="{295BE22D-2144-460A-BAF9-1745A497AB89}"/>
              </a:ext>
            </a:extLst>
          </p:cNvPr>
          <p:cNvSpPr/>
          <p:nvPr/>
        </p:nvSpPr>
        <p:spPr>
          <a:xfrm>
            <a:off x="5405381" y="1370546"/>
            <a:ext cx="3433747" cy="4953222"/>
          </a:xfrm>
          <a:prstGeom prst="rect">
            <a:avLst/>
          </a:prstGeom>
          <a:noFill/>
          <a:ln>
            <a:solidFill>
              <a:srgbClr val="B990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324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7CFD4D-DF20-4432-97C2-29B8E3A24D21}"/>
              </a:ext>
            </a:extLst>
          </p:cNvPr>
          <p:cNvPicPr>
            <a:picLocks noChangeAspect="1"/>
          </p:cNvPicPr>
          <p:nvPr/>
        </p:nvPicPr>
        <p:blipFill>
          <a:blip r:embed="rId2"/>
          <a:stretch>
            <a:fillRect/>
          </a:stretch>
        </p:blipFill>
        <p:spPr>
          <a:xfrm>
            <a:off x="550415" y="1469282"/>
            <a:ext cx="6659760" cy="4764290"/>
          </a:xfrm>
          <a:prstGeom prst="rect">
            <a:avLst/>
          </a:prstGeom>
        </p:spPr>
      </p:pic>
      <p:sp>
        <p:nvSpPr>
          <p:cNvPr id="2" name="Title 1">
            <a:extLst>
              <a:ext uri="{FF2B5EF4-FFF2-40B4-BE49-F238E27FC236}">
                <a16:creationId xmlns:a16="http://schemas.microsoft.com/office/drawing/2014/main" id="{7B5A6CBD-A437-4A6B-AD8C-EE010DE20DE3}"/>
              </a:ext>
            </a:extLst>
          </p:cNvPr>
          <p:cNvSpPr>
            <a:spLocks noGrp="1"/>
          </p:cNvSpPr>
          <p:nvPr>
            <p:ph type="title"/>
          </p:nvPr>
        </p:nvSpPr>
        <p:spPr/>
        <p:txBody>
          <a:bodyPr/>
          <a:lstStyle/>
          <a:p>
            <a:r>
              <a:rPr lang="en-US" dirty="0"/>
              <a:t>Commerce</a:t>
            </a:r>
          </a:p>
        </p:txBody>
      </p:sp>
      <p:pic>
        <p:nvPicPr>
          <p:cNvPr id="5" name="Picture 4" descr="MT Dept of Commerce Logo">
            <a:extLst>
              <a:ext uri="{FF2B5EF4-FFF2-40B4-BE49-F238E27FC236}">
                <a16:creationId xmlns:a16="http://schemas.microsoft.com/office/drawing/2014/main" id="{415723E6-16AC-4C93-9C8B-4D012C1F3A3E}"/>
              </a:ext>
            </a:extLst>
          </p:cNvPr>
          <p:cNvPicPr>
            <a:picLocks noChangeAspect="1"/>
          </p:cNvPicPr>
          <p:nvPr/>
        </p:nvPicPr>
        <p:blipFill rotWithShape="1">
          <a:blip r:embed="rId3">
            <a:grayscl/>
          </a:blip>
          <a:srcRect r="69218"/>
          <a:stretch/>
        </p:blipFill>
        <p:spPr>
          <a:xfrm>
            <a:off x="7808976" y="502920"/>
            <a:ext cx="548640" cy="565397"/>
          </a:xfrm>
          <a:prstGeom prst="rect">
            <a:avLst/>
          </a:prstGeom>
        </p:spPr>
      </p:pic>
      <p:sp>
        <p:nvSpPr>
          <p:cNvPr id="7" name="Content Placeholder 2">
            <a:extLst>
              <a:ext uri="{FF2B5EF4-FFF2-40B4-BE49-F238E27FC236}">
                <a16:creationId xmlns:a16="http://schemas.microsoft.com/office/drawing/2014/main" id="{54E6E77C-39D8-41FE-B504-15B0FF99BBC5}"/>
              </a:ext>
            </a:extLst>
          </p:cNvPr>
          <p:cNvSpPr>
            <a:spLocks noGrp="1"/>
          </p:cNvSpPr>
          <p:nvPr>
            <p:ph idx="1"/>
          </p:nvPr>
        </p:nvSpPr>
        <p:spPr>
          <a:xfrm>
            <a:off x="457200" y="1104664"/>
            <a:ext cx="7620000" cy="4754563"/>
          </a:xfrm>
        </p:spPr>
        <p:txBody>
          <a:bodyPr vert="horz" lIns="91440" tIns="45720" rIns="91440" bIns="45720" rtlCol="0" anchor="t">
            <a:normAutofit/>
          </a:bodyPr>
          <a:lstStyle/>
          <a:p>
            <a:r>
              <a:rPr lang="en-US" dirty="0"/>
              <a:t>View Related Documents</a:t>
            </a:r>
          </a:p>
        </p:txBody>
      </p:sp>
      <p:sp>
        <p:nvSpPr>
          <p:cNvPr id="9" name="Arrow: Right 8">
            <a:extLst>
              <a:ext uri="{FF2B5EF4-FFF2-40B4-BE49-F238E27FC236}">
                <a16:creationId xmlns:a16="http://schemas.microsoft.com/office/drawing/2014/main" id="{E3693D8C-A7E8-4222-9314-0E0723B3806C}"/>
              </a:ext>
            </a:extLst>
          </p:cNvPr>
          <p:cNvSpPr/>
          <p:nvPr/>
        </p:nvSpPr>
        <p:spPr>
          <a:xfrm rot="20133509" flipH="1">
            <a:off x="5873383" y="3904320"/>
            <a:ext cx="1836845" cy="284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961CC20-6518-4244-99F6-5F58BE9B9973}"/>
              </a:ext>
            </a:extLst>
          </p:cNvPr>
          <p:cNvSpPr/>
          <p:nvPr/>
        </p:nvSpPr>
        <p:spPr>
          <a:xfrm rot="18503446" flipH="1">
            <a:off x="5316106" y="4604465"/>
            <a:ext cx="2844343" cy="249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8BACD2-B1EE-4238-BEF4-A1DB02932C32}"/>
              </a:ext>
            </a:extLst>
          </p:cNvPr>
          <p:cNvSpPr/>
          <p:nvPr/>
        </p:nvSpPr>
        <p:spPr>
          <a:xfrm>
            <a:off x="7471101" y="2583109"/>
            <a:ext cx="1354237" cy="1754326"/>
          </a:xfrm>
          <a:prstGeom prst="rect">
            <a:avLst/>
          </a:prstGeom>
          <a:solidFill>
            <a:schemeClr val="bg1"/>
          </a:solidFill>
        </p:spPr>
        <p:txBody>
          <a:bodyPr wrap="square" lIns="91440" tIns="45720" rIns="91440" bIns="45720">
            <a:spAutoFit/>
          </a:bodyPr>
          <a:lstStyle/>
          <a:p>
            <a:r>
              <a:rPr lang="en-US" b="0" cap="none" spc="0" dirty="0">
                <a:ln w="0"/>
                <a:solidFill>
                  <a:srgbClr val="897966"/>
                </a:solidFill>
                <a:effectLst>
                  <a:outerShdw blurRad="38100" dist="19050" dir="2700000" algn="tl" rotWithShape="0">
                    <a:schemeClr val="dk1">
                      <a:alpha val="40000"/>
                    </a:schemeClr>
                  </a:outerShdw>
                </a:effectLst>
              </a:rPr>
              <a:t>Verify there is a valid contract before processing the voucher</a:t>
            </a:r>
          </a:p>
        </p:txBody>
      </p:sp>
    </p:spTree>
    <p:extLst>
      <p:ext uri="{BB962C8B-B14F-4D97-AF65-F5344CB8AC3E}">
        <p14:creationId xmlns:p14="http://schemas.microsoft.com/office/powerpoint/2010/main" val="594773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14B60-567C-4840-95DE-87E8AC9AE10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09A6E93-C05B-4C19-B31B-F6F509D9A63D}"/>
              </a:ext>
            </a:extLst>
          </p:cNvPr>
          <p:cNvSpPr>
            <a:spLocks noGrp="1"/>
          </p:cNvSpPr>
          <p:nvPr>
            <p:ph idx="1"/>
          </p:nvPr>
        </p:nvSpPr>
        <p:spPr/>
        <p:txBody>
          <a:bodyPr/>
          <a:lstStyle/>
          <a:p>
            <a:r>
              <a:rPr lang="en-US" dirty="0"/>
              <a:t>Next ECM Workgroup Meeting: November 28, 1:30 – 3:30 PM</a:t>
            </a:r>
          </a:p>
          <a:p>
            <a:r>
              <a:rPr lang="en-US" dirty="0"/>
              <a:t>ECM Workgroup SharePoint site:</a:t>
            </a:r>
          </a:p>
          <a:p>
            <a:r>
              <a:rPr lang="en-US" sz="1600" dirty="0"/>
              <a:t>https://ent-sp1.mt.gov/sites/ecm/_layouts/15/start.aspx#/SitePages/Home.aspx</a:t>
            </a:r>
          </a:p>
          <a:p>
            <a:endParaRPr lang="en-US" dirty="0"/>
          </a:p>
          <a:p>
            <a:r>
              <a:rPr lang="en-US" dirty="0"/>
              <a:t>For more information, send an email to:</a:t>
            </a:r>
          </a:p>
          <a:p>
            <a:r>
              <a:rPr lang="en-US" dirty="0"/>
              <a:t>Elle Arredondo, </a:t>
            </a:r>
            <a:r>
              <a:rPr lang="en-US" dirty="0">
                <a:solidFill>
                  <a:schemeClr val="tx1">
                    <a:lumMod val="60000"/>
                    <a:lumOff val="40000"/>
                  </a:schemeClr>
                </a:solidFill>
              </a:rPr>
              <a:t>elle.arredondo@mt.gov</a:t>
            </a:r>
          </a:p>
          <a:p>
            <a:r>
              <a:rPr lang="en-US" dirty="0"/>
              <a:t>Or</a:t>
            </a:r>
          </a:p>
          <a:p>
            <a:r>
              <a:rPr lang="en-US" dirty="0"/>
              <a:t>Judy Kelly, </a:t>
            </a:r>
            <a:r>
              <a:rPr lang="en-US" dirty="0">
                <a:solidFill>
                  <a:schemeClr val="tx1">
                    <a:lumMod val="60000"/>
                    <a:lumOff val="40000"/>
                  </a:schemeClr>
                </a:solidFill>
              </a:rPr>
              <a:t>jkelly@mt.gov </a:t>
            </a:r>
          </a:p>
        </p:txBody>
      </p:sp>
      <p:pic>
        <p:nvPicPr>
          <p:cNvPr id="6" name="Picture 5">
            <a:extLst>
              <a:ext uri="{FF2B5EF4-FFF2-40B4-BE49-F238E27FC236}">
                <a16:creationId xmlns:a16="http://schemas.microsoft.com/office/drawing/2014/main" id="{B119786C-C917-4087-9457-0594CD1BAE8C}"/>
              </a:ext>
            </a:extLst>
          </p:cNvPr>
          <p:cNvPicPr>
            <a:picLocks noChangeAspect="1"/>
          </p:cNvPicPr>
          <p:nvPr/>
        </p:nvPicPr>
        <p:blipFill>
          <a:blip r:embed="rId2"/>
          <a:stretch>
            <a:fillRect/>
          </a:stretch>
        </p:blipFill>
        <p:spPr>
          <a:xfrm>
            <a:off x="5104372" y="3429000"/>
            <a:ext cx="3447619" cy="2676190"/>
          </a:xfrm>
          <a:prstGeom prst="rect">
            <a:avLst/>
          </a:prstGeom>
        </p:spPr>
      </p:pic>
    </p:spTree>
    <p:extLst>
      <p:ext uri="{BB962C8B-B14F-4D97-AF65-F5344CB8AC3E}">
        <p14:creationId xmlns:p14="http://schemas.microsoft.com/office/powerpoint/2010/main" val="150578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2C73-88AE-4C65-ACF3-A7B54BEFE8E9}"/>
              </a:ext>
            </a:extLst>
          </p:cNvPr>
          <p:cNvSpPr>
            <a:spLocks noGrp="1"/>
          </p:cNvSpPr>
          <p:nvPr>
            <p:ph type="ctrTitle"/>
          </p:nvPr>
        </p:nvSpPr>
        <p:spPr>
          <a:xfrm>
            <a:off x="457200" y="740142"/>
            <a:ext cx="7772400" cy="2688858"/>
          </a:xfrm>
        </p:spPr>
        <p:txBody>
          <a:bodyPr/>
          <a:lstStyle/>
          <a:p>
            <a:r>
              <a:rPr lang="en-US" dirty="0"/>
              <a:t>DOJ Barcode Process</a:t>
            </a:r>
          </a:p>
        </p:txBody>
      </p:sp>
      <p:sp>
        <p:nvSpPr>
          <p:cNvPr id="3" name="Subtitle 2">
            <a:extLst>
              <a:ext uri="{FF2B5EF4-FFF2-40B4-BE49-F238E27FC236}">
                <a16:creationId xmlns:a16="http://schemas.microsoft.com/office/drawing/2014/main" id="{5CDEE83A-82CB-4B03-83E3-B98A169BA53C}"/>
              </a:ext>
            </a:extLst>
          </p:cNvPr>
          <p:cNvSpPr>
            <a:spLocks noGrp="1"/>
          </p:cNvSpPr>
          <p:nvPr>
            <p:ph type="subTitle" idx="1"/>
          </p:nvPr>
        </p:nvSpPr>
        <p:spPr>
          <a:xfrm>
            <a:off x="457200" y="2702175"/>
            <a:ext cx="6858000" cy="914400"/>
          </a:xfrm>
        </p:spPr>
        <p:txBody>
          <a:bodyPr vert="horz" lIns="91440" tIns="45720" rIns="91440" bIns="45720" rtlCol="0" anchor="t">
            <a:normAutofit/>
          </a:bodyPr>
          <a:lstStyle/>
          <a:p>
            <a:r>
              <a:rPr lang="en-US" b="1" dirty="0">
                <a:solidFill>
                  <a:srgbClr val="0070C0"/>
                </a:solidFill>
              </a:rPr>
              <a:t>MVD Vehicle Service Bureau</a:t>
            </a:r>
          </a:p>
          <a:p>
            <a:r>
              <a:rPr lang="en-US" b="1" dirty="0" err="1">
                <a:solidFill>
                  <a:srgbClr val="0070C0"/>
                </a:solidFill>
              </a:rPr>
              <a:t>Boah</a:t>
            </a:r>
            <a:r>
              <a:rPr lang="en-US" b="1" dirty="0">
                <a:solidFill>
                  <a:srgbClr val="0070C0"/>
                </a:solidFill>
              </a:rPr>
              <a:t> </a:t>
            </a:r>
            <a:r>
              <a:rPr lang="en-US" b="1" dirty="0" err="1">
                <a:solidFill>
                  <a:srgbClr val="0070C0"/>
                </a:solidFill>
              </a:rPr>
              <a:t>kang</a:t>
            </a:r>
            <a:r>
              <a:rPr lang="en-US" b="1" dirty="0">
                <a:solidFill>
                  <a:srgbClr val="0070C0"/>
                </a:solidFill>
              </a:rPr>
              <a:t>, </a:t>
            </a:r>
            <a:r>
              <a:rPr lang="en-US" b="1" dirty="0" err="1">
                <a:solidFill>
                  <a:srgbClr val="0070C0"/>
                </a:solidFill>
              </a:rPr>
              <a:t>doj</a:t>
            </a:r>
            <a:r>
              <a:rPr lang="en-US" b="1" dirty="0">
                <a:solidFill>
                  <a:srgbClr val="0070C0"/>
                </a:solidFill>
              </a:rPr>
              <a:t> IT</a:t>
            </a:r>
          </a:p>
        </p:txBody>
      </p:sp>
      <p:pic>
        <p:nvPicPr>
          <p:cNvPr id="6" name="Picture 11">
            <a:extLst>
              <a:ext uri="{FF2B5EF4-FFF2-40B4-BE49-F238E27FC236}">
                <a16:creationId xmlns:a16="http://schemas.microsoft.com/office/drawing/2014/main" id="{AFA3F9BE-2EC0-4CD3-8D4B-777198118385}"/>
              </a:ext>
            </a:extLst>
          </p:cNvPr>
          <p:cNvPicPr>
            <a:picLocks noChangeAspect="1"/>
          </p:cNvPicPr>
          <p:nvPr/>
        </p:nvPicPr>
        <p:blipFill>
          <a:blip r:embed="rId2"/>
          <a:stretch>
            <a:fillRect/>
          </a:stretch>
        </p:blipFill>
        <p:spPr>
          <a:xfrm>
            <a:off x="7345825" y="154986"/>
            <a:ext cx="1463479" cy="1319761"/>
          </a:xfrm>
          <a:prstGeom prst="rect">
            <a:avLst/>
          </a:prstGeom>
        </p:spPr>
      </p:pic>
    </p:spTree>
    <p:extLst>
      <p:ext uri="{BB962C8B-B14F-4D97-AF65-F5344CB8AC3E}">
        <p14:creationId xmlns:p14="http://schemas.microsoft.com/office/powerpoint/2010/main" val="51639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4EB5-7A76-47D5-AF2F-0604701C8456}"/>
              </a:ext>
            </a:extLst>
          </p:cNvPr>
          <p:cNvSpPr>
            <a:spLocks noGrp="1"/>
          </p:cNvSpPr>
          <p:nvPr>
            <p:ph type="title"/>
          </p:nvPr>
        </p:nvSpPr>
        <p:spPr>
          <a:xfrm>
            <a:off x="474989" y="437356"/>
            <a:ext cx="7593317" cy="627239"/>
          </a:xfrm>
        </p:spPr>
        <p:txBody>
          <a:bodyPr>
            <a:normAutofit fontScale="90000"/>
          </a:bodyPr>
          <a:lstStyle/>
          <a:p>
            <a:r>
              <a:rPr lang="en-US" dirty="0"/>
              <a:t>SCAN THEM AWAY</a:t>
            </a:r>
            <a:r>
              <a:rPr lang="en-US" dirty="0">
                <a:ea typeface="+mj-lt"/>
                <a:cs typeface="+mj-lt"/>
              </a:rPr>
              <a:t>~</a:t>
            </a:r>
          </a:p>
        </p:txBody>
      </p:sp>
      <p:pic>
        <p:nvPicPr>
          <p:cNvPr id="4" name="Content Placeholder 3"/>
          <p:cNvPicPr>
            <a:picLocks noGrp="1" noChangeAspect="1"/>
          </p:cNvPicPr>
          <p:nvPr>
            <p:ph idx="1"/>
          </p:nvPr>
        </p:nvPicPr>
        <p:blipFill>
          <a:blip r:embed="rId2"/>
          <a:stretch>
            <a:fillRect/>
          </a:stretch>
        </p:blipFill>
        <p:spPr>
          <a:xfrm>
            <a:off x="230779" y="1383000"/>
            <a:ext cx="1728651" cy="3017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394695" y="2117595"/>
            <a:ext cx="2241661" cy="2577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561572" y="4031448"/>
            <a:ext cx="2036036" cy="2032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5782490" y="2006197"/>
            <a:ext cx="3117669" cy="3422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3636780" y="2284160"/>
            <a:ext cx="2123082" cy="369332"/>
          </a:xfrm>
          <a:prstGeom prst="rect">
            <a:avLst/>
          </a:prstGeom>
          <a:noFill/>
        </p:spPr>
        <p:txBody>
          <a:bodyPr wrap="none" rtlCol="0" anchor="t">
            <a:spAutoFit/>
          </a:bodyPr>
          <a:lstStyle/>
          <a:p>
            <a:r>
              <a:rPr lang="en-US" dirty="0"/>
              <a:t>Papers to Paperless</a:t>
            </a:r>
          </a:p>
        </p:txBody>
      </p:sp>
      <p:sp>
        <p:nvSpPr>
          <p:cNvPr id="10" name="Right Arrow 9"/>
          <p:cNvSpPr/>
          <p:nvPr/>
        </p:nvSpPr>
        <p:spPr>
          <a:xfrm>
            <a:off x="3625418" y="3278099"/>
            <a:ext cx="291847"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556069" y="3303817"/>
            <a:ext cx="291847"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1">
            <a:extLst>
              <a:ext uri="{FF2B5EF4-FFF2-40B4-BE49-F238E27FC236}">
                <a16:creationId xmlns:a16="http://schemas.microsoft.com/office/drawing/2014/main" id="{FA2AA549-E637-4B98-9742-6601AC3F3E98}"/>
              </a:ext>
            </a:extLst>
          </p:cNvPr>
          <p:cNvPicPr>
            <a:picLocks noChangeAspect="1"/>
          </p:cNvPicPr>
          <p:nvPr/>
        </p:nvPicPr>
        <p:blipFill>
          <a:blip r:embed="rId6"/>
          <a:stretch>
            <a:fillRect/>
          </a:stretch>
        </p:blipFill>
        <p:spPr>
          <a:xfrm>
            <a:off x="7345826" y="154987"/>
            <a:ext cx="1463479" cy="1319761"/>
          </a:xfrm>
          <a:prstGeom prst="rect">
            <a:avLst/>
          </a:prstGeom>
        </p:spPr>
      </p:pic>
      <p:pic>
        <p:nvPicPr>
          <p:cNvPr id="7" name="Picture 6"/>
          <p:cNvPicPr>
            <a:picLocks noChangeAspect="1"/>
          </p:cNvPicPr>
          <p:nvPr/>
        </p:nvPicPr>
        <p:blipFill>
          <a:blip r:embed="rId7"/>
          <a:stretch>
            <a:fillRect/>
          </a:stretch>
        </p:blipFill>
        <p:spPr>
          <a:xfrm>
            <a:off x="3917265" y="2917371"/>
            <a:ext cx="1638804" cy="12017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9505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466596" y="2902165"/>
            <a:ext cx="2673105" cy="3258341"/>
          </a:xfrm>
          <a:prstGeom prst="rect">
            <a:avLst/>
          </a:prstGeom>
        </p:spPr>
      </p:pic>
      <p:pic>
        <p:nvPicPr>
          <p:cNvPr id="5" name="Picture 4"/>
          <p:cNvPicPr>
            <a:picLocks noChangeAspect="1"/>
          </p:cNvPicPr>
          <p:nvPr/>
        </p:nvPicPr>
        <p:blipFill>
          <a:blip r:embed="rId3"/>
          <a:stretch>
            <a:fillRect/>
          </a:stretch>
        </p:blipFill>
        <p:spPr>
          <a:xfrm>
            <a:off x="879566" y="2499676"/>
            <a:ext cx="2667952" cy="3255006"/>
          </a:xfrm>
          <a:prstGeom prst="rect">
            <a:avLst/>
          </a:prstGeom>
        </p:spPr>
      </p:pic>
      <p:pic>
        <p:nvPicPr>
          <p:cNvPr id="4" name="Picture 3"/>
          <p:cNvPicPr>
            <a:picLocks noChangeAspect="1"/>
          </p:cNvPicPr>
          <p:nvPr/>
        </p:nvPicPr>
        <p:blipFill>
          <a:blip r:embed="rId4"/>
          <a:stretch>
            <a:fillRect/>
          </a:stretch>
        </p:blipFill>
        <p:spPr>
          <a:xfrm>
            <a:off x="287383" y="2093852"/>
            <a:ext cx="2629990" cy="3479447"/>
          </a:xfrm>
          <a:prstGeom prst="rect">
            <a:avLst/>
          </a:prstGeom>
        </p:spPr>
      </p:pic>
      <p:pic>
        <p:nvPicPr>
          <p:cNvPr id="7" name="Picture 6"/>
          <p:cNvPicPr>
            <a:picLocks noChangeAspect="1"/>
          </p:cNvPicPr>
          <p:nvPr/>
        </p:nvPicPr>
        <p:blipFill>
          <a:blip r:embed="rId5"/>
          <a:stretch>
            <a:fillRect/>
          </a:stretch>
        </p:blipFill>
        <p:spPr>
          <a:xfrm>
            <a:off x="4598124" y="1565128"/>
            <a:ext cx="4275909" cy="4558961"/>
          </a:xfrm>
          <a:prstGeom prst="rect">
            <a:avLst/>
          </a:prstGeom>
        </p:spPr>
      </p:pic>
      <p:pic>
        <p:nvPicPr>
          <p:cNvPr id="8" name="Picture 7"/>
          <p:cNvPicPr>
            <a:picLocks noChangeAspect="1"/>
          </p:cNvPicPr>
          <p:nvPr/>
        </p:nvPicPr>
        <p:blipFill>
          <a:blip r:embed="rId6"/>
          <a:stretch>
            <a:fillRect/>
          </a:stretch>
        </p:blipFill>
        <p:spPr>
          <a:xfrm>
            <a:off x="4598019" y="1002565"/>
            <a:ext cx="2399336" cy="38061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Right Arrow 8"/>
          <p:cNvSpPr/>
          <p:nvPr/>
        </p:nvSpPr>
        <p:spPr>
          <a:xfrm>
            <a:off x="4130807" y="3709851"/>
            <a:ext cx="396052" cy="3222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flipV="1">
            <a:off x="6757193" y="1055934"/>
            <a:ext cx="1228382" cy="963711"/>
          </a:xfrm>
          <a:prstGeom prst="line">
            <a:avLst/>
          </a:prstGeom>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6748295" y="4275537"/>
            <a:ext cx="1257744" cy="488694"/>
          </a:xfrm>
          <a:prstGeom prst="line">
            <a:avLst/>
          </a:prstGeom>
          <a:ln/>
        </p:spPr>
        <p:style>
          <a:lnRef idx="1">
            <a:schemeClr val="dk1"/>
          </a:lnRef>
          <a:fillRef idx="0">
            <a:schemeClr val="dk1"/>
          </a:fillRef>
          <a:effectRef idx="0">
            <a:schemeClr val="dk1"/>
          </a:effectRef>
          <a:fontRef idx="minor">
            <a:schemeClr val="tx1"/>
          </a:fontRef>
        </p:style>
      </p:cxnSp>
      <p:sp>
        <p:nvSpPr>
          <p:cNvPr id="14" name="Rounded Rectangle 13"/>
          <p:cNvSpPr/>
          <p:nvPr/>
        </p:nvSpPr>
        <p:spPr>
          <a:xfrm>
            <a:off x="879566" y="4314638"/>
            <a:ext cx="1384663" cy="4528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2283323" y="2932957"/>
            <a:ext cx="2554859" cy="15328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69972" y="3623798"/>
            <a:ext cx="1558832" cy="369332"/>
          </a:xfrm>
          <a:prstGeom prst="rect">
            <a:avLst/>
          </a:prstGeom>
          <a:noFill/>
        </p:spPr>
        <p:txBody>
          <a:bodyPr wrap="square" rtlCol="0">
            <a:spAutoFit/>
          </a:bodyPr>
          <a:lstStyle/>
          <a:p>
            <a:r>
              <a:rPr lang="en-US" b="1" dirty="0">
                <a:solidFill>
                  <a:srgbClr val="FF0000"/>
                </a:solidFill>
              </a:rPr>
              <a:t>Auto Indexing</a:t>
            </a:r>
          </a:p>
        </p:txBody>
      </p:sp>
      <p:pic>
        <p:nvPicPr>
          <p:cNvPr id="3" name="Picture 11">
            <a:extLst>
              <a:ext uri="{FF2B5EF4-FFF2-40B4-BE49-F238E27FC236}">
                <a16:creationId xmlns:a16="http://schemas.microsoft.com/office/drawing/2014/main" id="{F3CEEBFC-A0DF-46FF-ACA0-D8806E20DF8B}"/>
              </a:ext>
            </a:extLst>
          </p:cNvPr>
          <p:cNvPicPr>
            <a:picLocks noChangeAspect="1"/>
          </p:cNvPicPr>
          <p:nvPr/>
        </p:nvPicPr>
        <p:blipFill>
          <a:blip r:embed="rId7"/>
          <a:stretch>
            <a:fillRect/>
          </a:stretch>
        </p:blipFill>
        <p:spPr>
          <a:xfrm>
            <a:off x="7345825" y="154986"/>
            <a:ext cx="1463479" cy="1319761"/>
          </a:xfrm>
          <a:prstGeom prst="rect">
            <a:avLst/>
          </a:prstGeom>
        </p:spPr>
      </p:pic>
      <p:sp>
        <p:nvSpPr>
          <p:cNvPr id="24" name="TextBox 23">
            <a:extLst>
              <a:ext uri="{FF2B5EF4-FFF2-40B4-BE49-F238E27FC236}">
                <a16:creationId xmlns:a16="http://schemas.microsoft.com/office/drawing/2014/main" id="{878289FD-6D0C-4CD5-BB5F-69BA79394426}"/>
              </a:ext>
            </a:extLst>
          </p:cNvPr>
          <p:cNvSpPr txBox="1"/>
          <p:nvPr/>
        </p:nvSpPr>
        <p:spPr>
          <a:xfrm>
            <a:off x="531577" y="952681"/>
            <a:ext cx="4143238"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dirty="0"/>
              <a:t>Bulk upload</a:t>
            </a:r>
          </a:p>
          <a:p>
            <a:pPr marL="285750" indent="-285750">
              <a:buFont typeface="Wingdings"/>
              <a:buChar char="Ø"/>
            </a:pPr>
            <a:r>
              <a:rPr lang="en-US" dirty="0"/>
              <a:t>Auto indexing</a:t>
            </a:r>
          </a:p>
          <a:p>
            <a:pPr marL="285750" indent="-285750">
              <a:buFont typeface="Wingdings"/>
              <a:buChar char="Ø"/>
            </a:pPr>
            <a:r>
              <a:rPr lang="en-US" dirty="0"/>
              <a:t>Auto separating documents</a:t>
            </a:r>
          </a:p>
          <a:p>
            <a:pPr marL="285750" indent="-285750">
              <a:buFont typeface="Wingdings"/>
              <a:buChar char="Ø"/>
            </a:pPr>
            <a:endParaRPr lang="en-US" dirty="0"/>
          </a:p>
        </p:txBody>
      </p:sp>
      <p:sp>
        <p:nvSpPr>
          <p:cNvPr id="25" name="Rectangle: Rounded Corners 24">
            <a:extLst>
              <a:ext uri="{FF2B5EF4-FFF2-40B4-BE49-F238E27FC236}">
                <a16:creationId xmlns:a16="http://schemas.microsoft.com/office/drawing/2014/main" id="{A872C24E-08BB-4D1E-ACFA-131CFB24AC3D}"/>
              </a:ext>
            </a:extLst>
          </p:cNvPr>
          <p:cNvSpPr/>
          <p:nvPr/>
        </p:nvSpPr>
        <p:spPr>
          <a:xfrm>
            <a:off x="4832140" y="2150209"/>
            <a:ext cx="1133369" cy="16055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a:extLst>
              <a:ext uri="{FF2B5EF4-FFF2-40B4-BE49-F238E27FC236}">
                <a16:creationId xmlns:a16="http://schemas.microsoft.com/office/drawing/2014/main" id="{42D36655-4E4D-43CD-9016-2980B38E10D0}"/>
              </a:ext>
            </a:extLst>
          </p:cNvPr>
          <p:cNvSpPr>
            <a:spLocks noGrp="1"/>
          </p:cNvSpPr>
          <p:nvPr>
            <p:ph type="title"/>
          </p:nvPr>
        </p:nvSpPr>
        <p:spPr>
          <a:xfrm>
            <a:off x="203460" y="229409"/>
            <a:ext cx="6170124" cy="591788"/>
          </a:xfrm>
        </p:spPr>
        <p:txBody>
          <a:bodyPr>
            <a:normAutofit fontScale="90000"/>
          </a:bodyPr>
          <a:lstStyle/>
          <a:p>
            <a:r>
              <a:rPr lang="en-US" sz="3600" dirty="0">
                <a:ea typeface="+mj-lt"/>
                <a:cs typeface="+mj-lt"/>
              </a:rPr>
              <a:t>BARCODE CONFIGURATION</a:t>
            </a:r>
          </a:p>
        </p:txBody>
      </p:sp>
      <p:sp>
        <p:nvSpPr>
          <p:cNvPr id="2" name="Rectangle 1">
            <a:extLst>
              <a:ext uri="{FF2B5EF4-FFF2-40B4-BE49-F238E27FC236}">
                <a16:creationId xmlns:a16="http://schemas.microsoft.com/office/drawing/2014/main" id="{9CE6FA6E-B6C8-404F-93F0-8F3A6DAE9868}"/>
              </a:ext>
            </a:extLst>
          </p:cNvPr>
          <p:cNvSpPr/>
          <p:nvPr/>
        </p:nvSpPr>
        <p:spPr>
          <a:xfrm>
            <a:off x="7957416" y="2042278"/>
            <a:ext cx="923294" cy="223974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10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81441-6A36-4083-9087-B5AA82863A20}"/>
              </a:ext>
            </a:extLst>
          </p:cNvPr>
          <p:cNvSpPr>
            <a:spLocks noGrp="1"/>
          </p:cNvSpPr>
          <p:nvPr>
            <p:ph type="title"/>
          </p:nvPr>
        </p:nvSpPr>
        <p:spPr>
          <a:xfrm>
            <a:off x="412725" y="455145"/>
            <a:ext cx="7620000" cy="911877"/>
          </a:xfrm>
        </p:spPr>
        <p:txBody>
          <a:bodyPr>
            <a:normAutofit fontScale="90000"/>
          </a:bodyPr>
          <a:lstStyle/>
          <a:p>
            <a:r>
              <a:rPr lang="en-US" dirty="0"/>
              <a:t>MVD </a:t>
            </a:r>
            <a:r>
              <a:rPr lang="en-US" sz="4400" dirty="0"/>
              <a:t>VEHICLE SERVICE BUREAU WORKFLOW </a:t>
            </a:r>
            <a:endParaRPr lang="en-US" dirty="0"/>
          </a:p>
        </p:txBody>
      </p:sp>
      <p:pic>
        <p:nvPicPr>
          <p:cNvPr id="4" name="Picture 3"/>
          <p:cNvPicPr>
            <a:picLocks noChangeAspect="1"/>
          </p:cNvPicPr>
          <p:nvPr/>
        </p:nvPicPr>
        <p:blipFill>
          <a:blip r:embed="rId2"/>
          <a:stretch>
            <a:fillRect/>
          </a:stretch>
        </p:blipFill>
        <p:spPr>
          <a:xfrm>
            <a:off x="1076677" y="1634910"/>
            <a:ext cx="6505575" cy="4392793"/>
          </a:xfrm>
          <a:prstGeom prst="rect">
            <a:avLst/>
          </a:prstGeom>
        </p:spPr>
      </p:pic>
      <p:sp>
        <p:nvSpPr>
          <p:cNvPr id="5" name="Oval 4"/>
          <p:cNvSpPr/>
          <p:nvPr/>
        </p:nvSpPr>
        <p:spPr>
          <a:xfrm rot="20358562">
            <a:off x="3181261" y="4229732"/>
            <a:ext cx="4635944" cy="1530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1">
            <a:extLst>
              <a:ext uri="{FF2B5EF4-FFF2-40B4-BE49-F238E27FC236}">
                <a16:creationId xmlns:a16="http://schemas.microsoft.com/office/drawing/2014/main" id="{270D3008-DDAC-4FA3-9AA2-3305B96B7AFB}"/>
              </a:ext>
            </a:extLst>
          </p:cNvPr>
          <p:cNvPicPr>
            <a:picLocks noChangeAspect="1"/>
          </p:cNvPicPr>
          <p:nvPr/>
        </p:nvPicPr>
        <p:blipFill>
          <a:blip r:embed="rId3"/>
          <a:stretch>
            <a:fillRect/>
          </a:stretch>
        </p:blipFill>
        <p:spPr>
          <a:xfrm>
            <a:off x="7621567" y="48246"/>
            <a:ext cx="1463479" cy="1319761"/>
          </a:xfrm>
          <a:prstGeom prst="rect">
            <a:avLst/>
          </a:prstGeom>
        </p:spPr>
      </p:pic>
    </p:spTree>
    <p:extLst>
      <p:ext uri="{BB962C8B-B14F-4D97-AF65-F5344CB8AC3E}">
        <p14:creationId xmlns:p14="http://schemas.microsoft.com/office/powerpoint/2010/main" val="62597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81441-6A36-4083-9087-B5AA82863A20}"/>
              </a:ext>
            </a:extLst>
          </p:cNvPr>
          <p:cNvSpPr>
            <a:spLocks noGrp="1"/>
          </p:cNvSpPr>
          <p:nvPr>
            <p:ph type="title"/>
          </p:nvPr>
        </p:nvSpPr>
        <p:spPr/>
        <p:txBody>
          <a:bodyPr>
            <a:normAutofit/>
          </a:bodyPr>
          <a:lstStyle/>
          <a:p>
            <a:r>
              <a:rPr lang="en-US" sz="3600" dirty="0"/>
              <a:t>EASY &amp; DYNAMIC DOC SEARCH</a:t>
            </a:r>
          </a:p>
        </p:txBody>
      </p:sp>
      <p:pic>
        <p:nvPicPr>
          <p:cNvPr id="4" name="Picture 4" descr="A screenshot of a cell phone&#10;&#10;Description generated with very high confidence">
            <a:extLst>
              <a:ext uri="{FF2B5EF4-FFF2-40B4-BE49-F238E27FC236}">
                <a16:creationId xmlns:a16="http://schemas.microsoft.com/office/drawing/2014/main" id="{57341BCF-4BE8-4B1C-9E2B-AB5DCC3B4D66}"/>
              </a:ext>
            </a:extLst>
          </p:cNvPr>
          <p:cNvPicPr>
            <a:picLocks noGrp="1" noChangeAspect="1"/>
          </p:cNvPicPr>
          <p:nvPr>
            <p:ph idx="1"/>
          </p:nvPr>
        </p:nvPicPr>
        <p:blipFill>
          <a:blip r:embed="rId2"/>
          <a:stretch>
            <a:fillRect/>
          </a:stretch>
        </p:blipFill>
        <p:spPr>
          <a:xfrm>
            <a:off x="1078763" y="1834136"/>
            <a:ext cx="6376873" cy="4292027"/>
          </a:xfrm>
          <a:prstGeom prst="rect">
            <a:avLst/>
          </a:prstGeom>
        </p:spPr>
      </p:pic>
      <p:pic>
        <p:nvPicPr>
          <p:cNvPr id="7" name="Picture 11">
            <a:extLst>
              <a:ext uri="{FF2B5EF4-FFF2-40B4-BE49-F238E27FC236}">
                <a16:creationId xmlns:a16="http://schemas.microsoft.com/office/drawing/2014/main" id="{270D3008-DDAC-4FA3-9AA2-3305B96B7AFB}"/>
              </a:ext>
            </a:extLst>
          </p:cNvPr>
          <p:cNvPicPr>
            <a:picLocks noChangeAspect="1"/>
          </p:cNvPicPr>
          <p:nvPr/>
        </p:nvPicPr>
        <p:blipFill>
          <a:blip r:embed="rId3"/>
          <a:stretch>
            <a:fillRect/>
          </a:stretch>
        </p:blipFill>
        <p:spPr>
          <a:xfrm>
            <a:off x="7345824" y="154985"/>
            <a:ext cx="1463479" cy="1319761"/>
          </a:xfrm>
          <a:prstGeom prst="rect">
            <a:avLst/>
          </a:prstGeom>
        </p:spPr>
      </p:pic>
      <p:sp>
        <p:nvSpPr>
          <p:cNvPr id="6" name="TextBox 5">
            <a:extLst>
              <a:ext uri="{FF2B5EF4-FFF2-40B4-BE49-F238E27FC236}">
                <a16:creationId xmlns:a16="http://schemas.microsoft.com/office/drawing/2014/main" id="{36606A7A-9723-464A-9961-AC9CFAE957D5}"/>
              </a:ext>
            </a:extLst>
          </p:cNvPr>
          <p:cNvSpPr txBox="1"/>
          <p:nvPr/>
        </p:nvSpPr>
        <p:spPr>
          <a:xfrm>
            <a:off x="460758" y="1167906"/>
            <a:ext cx="7146195"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dirty="0"/>
              <a:t>Search by any key indexing field, custom property field, user, date and other criteria</a:t>
            </a:r>
          </a:p>
        </p:txBody>
      </p:sp>
    </p:spTree>
    <p:extLst>
      <p:ext uri="{BB962C8B-B14F-4D97-AF65-F5344CB8AC3E}">
        <p14:creationId xmlns:p14="http://schemas.microsoft.com/office/powerpoint/2010/main" val="2512182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close up of a map&#10;&#10;Description generated with high confidence">
            <a:extLst>
              <a:ext uri="{FF2B5EF4-FFF2-40B4-BE49-F238E27FC236}">
                <a16:creationId xmlns:a16="http://schemas.microsoft.com/office/drawing/2014/main" id="{D401405F-0146-44D8-9632-FC507CB2C041}"/>
              </a:ext>
            </a:extLst>
          </p:cNvPr>
          <p:cNvPicPr>
            <a:picLocks noChangeAspect="1"/>
          </p:cNvPicPr>
          <p:nvPr/>
        </p:nvPicPr>
        <p:blipFill>
          <a:blip r:embed="rId2"/>
          <a:stretch>
            <a:fillRect/>
          </a:stretch>
        </p:blipFill>
        <p:spPr>
          <a:xfrm>
            <a:off x="2515490" y="1463289"/>
            <a:ext cx="3428110" cy="1921166"/>
          </a:xfrm>
          <a:prstGeom prst="rect">
            <a:avLst/>
          </a:prstGeom>
        </p:spPr>
      </p:pic>
      <p:sp>
        <p:nvSpPr>
          <p:cNvPr id="2" name="Title 1">
            <a:extLst>
              <a:ext uri="{FF2B5EF4-FFF2-40B4-BE49-F238E27FC236}">
                <a16:creationId xmlns:a16="http://schemas.microsoft.com/office/drawing/2014/main" id="{00C81441-6A36-4083-9087-B5AA82863A20}"/>
              </a:ext>
            </a:extLst>
          </p:cNvPr>
          <p:cNvSpPr>
            <a:spLocks noGrp="1"/>
          </p:cNvSpPr>
          <p:nvPr>
            <p:ph type="title"/>
          </p:nvPr>
        </p:nvSpPr>
        <p:spPr>
          <a:xfrm>
            <a:off x="528360" y="152718"/>
            <a:ext cx="7620000" cy="911877"/>
          </a:xfrm>
        </p:spPr>
        <p:txBody>
          <a:bodyPr>
            <a:normAutofit/>
          </a:bodyPr>
          <a:lstStyle/>
          <a:p>
            <a:r>
              <a:rPr lang="en-US" sz="3600" dirty="0"/>
              <a:t>PARTNERSHIP WITH PRINT &amp; MAIL</a:t>
            </a:r>
          </a:p>
        </p:txBody>
      </p:sp>
      <p:sp>
        <p:nvSpPr>
          <p:cNvPr id="7" name="5-Point Star 6"/>
          <p:cNvSpPr/>
          <p:nvPr/>
        </p:nvSpPr>
        <p:spPr>
          <a:xfrm>
            <a:off x="3501220" y="2417541"/>
            <a:ext cx="191588" cy="182880"/>
          </a:xfrm>
          <a:prstGeom prst="star5">
            <a:avLst/>
          </a:prstGeom>
          <a:solidFill>
            <a:srgbClr val="FFFF00"/>
          </a:solidFill>
          <a:ln w="6350">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5-Point Star 7"/>
          <p:cNvSpPr/>
          <p:nvPr/>
        </p:nvSpPr>
        <p:spPr>
          <a:xfrm>
            <a:off x="3731996" y="2387061"/>
            <a:ext cx="187234" cy="213360"/>
          </a:xfrm>
          <a:prstGeom prst="star5">
            <a:avLst/>
          </a:prstGeom>
          <a:solidFill>
            <a:srgbClr val="FF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0" name="Straight Connector 9"/>
          <p:cNvCxnSpPr>
            <a:cxnSpLocks/>
          </p:cNvCxnSpPr>
          <p:nvPr/>
        </p:nvCxnSpPr>
        <p:spPr>
          <a:xfrm flipH="1">
            <a:off x="2055596" y="2600421"/>
            <a:ext cx="1482214" cy="1314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58418" y="2591527"/>
            <a:ext cx="994716" cy="1616744"/>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a:stretch>
            <a:fillRect/>
          </a:stretch>
        </p:blipFill>
        <p:spPr>
          <a:xfrm>
            <a:off x="5936065" y="3641417"/>
            <a:ext cx="904875" cy="885825"/>
          </a:xfrm>
          <a:prstGeom prst="rect">
            <a:avLst/>
          </a:prstGeom>
        </p:spPr>
      </p:pic>
      <p:pic>
        <p:nvPicPr>
          <p:cNvPr id="4" name="Picture 11">
            <a:extLst>
              <a:ext uri="{FF2B5EF4-FFF2-40B4-BE49-F238E27FC236}">
                <a16:creationId xmlns:a16="http://schemas.microsoft.com/office/drawing/2014/main" id="{FC3F3C81-3A44-44B3-9689-63C0083AB63C}"/>
              </a:ext>
            </a:extLst>
          </p:cNvPr>
          <p:cNvPicPr>
            <a:picLocks noChangeAspect="1"/>
          </p:cNvPicPr>
          <p:nvPr/>
        </p:nvPicPr>
        <p:blipFill>
          <a:blip r:embed="rId4"/>
          <a:stretch>
            <a:fillRect/>
          </a:stretch>
        </p:blipFill>
        <p:spPr>
          <a:xfrm>
            <a:off x="7345824" y="154985"/>
            <a:ext cx="1463479" cy="1319761"/>
          </a:xfrm>
          <a:prstGeom prst="rect">
            <a:avLst/>
          </a:prstGeom>
        </p:spPr>
      </p:pic>
      <p:sp>
        <p:nvSpPr>
          <p:cNvPr id="5" name="Arrow: Right 4">
            <a:extLst>
              <a:ext uri="{FF2B5EF4-FFF2-40B4-BE49-F238E27FC236}">
                <a16:creationId xmlns:a16="http://schemas.microsoft.com/office/drawing/2014/main" id="{020170D0-BBAD-47E0-8353-64529888487E}"/>
              </a:ext>
            </a:extLst>
          </p:cNvPr>
          <p:cNvSpPr/>
          <p:nvPr/>
        </p:nvSpPr>
        <p:spPr>
          <a:xfrm>
            <a:off x="2896832" y="3872552"/>
            <a:ext cx="2918398" cy="364317"/>
          </a:xfrm>
          <a:prstGeom prst="right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C3C8493-BFED-4AE6-9201-5A97561AA87C}"/>
              </a:ext>
            </a:extLst>
          </p:cNvPr>
          <p:cNvSpPr txBox="1"/>
          <p:nvPr/>
        </p:nvSpPr>
        <p:spPr>
          <a:xfrm>
            <a:off x="912147" y="4972259"/>
            <a:ext cx="3463690"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dirty="0"/>
              <a:t>Reallocate 3-5 FTE</a:t>
            </a:r>
          </a:p>
          <a:p>
            <a:pPr marL="285750" indent="-285750">
              <a:buFont typeface="Wingdings"/>
              <a:buChar char="Ø"/>
            </a:pPr>
            <a:r>
              <a:rPr lang="en-US" dirty="0"/>
              <a:t>Decrease customer phone wait time </a:t>
            </a:r>
          </a:p>
          <a:p>
            <a:pPr marL="285750" indent="-285750">
              <a:buFont typeface="Wingdings"/>
              <a:buChar char="Ø"/>
            </a:pPr>
            <a:r>
              <a:rPr lang="en-US" dirty="0"/>
              <a:t>Increase work productivity</a:t>
            </a:r>
          </a:p>
          <a:p>
            <a:pPr marL="285750" indent="-285750">
              <a:buFont typeface="Wingdings"/>
              <a:buChar char="Ø"/>
            </a:pPr>
            <a:r>
              <a:rPr lang="en-US" dirty="0"/>
              <a:t>Less maintenance Cost</a:t>
            </a:r>
          </a:p>
        </p:txBody>
      </p:sp>
      <p:sp>
        <p:nvSpPr>
          <p:cNvPr id="14" name="TextBox 13">
            <a:extLst>
              <a:ext uri="{FF2B5EF4-FFF2-40B4-BE49-F238E27FC236}">
                <a16:creationId xmlns:a16="http://schemas.microsoft.com/office/drawing/2014/main" id="{03010C32-7B74-4B9A-8137-D26F2E9B73F5}"/>
              </a:ext>
            </a:extLst>
          </p:cNvPr>
          <p:cNvSpPr txBox="1"/>
          <p:nvPr/>
        </p:nvSpPr>
        <p:spPr>
          <a:xfrm>
            <a:off x="5121621" y="5016733"/>
            <a:ext cx="3579324"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dirty="0"/>
              <a:t>Increase revenue</a:t>
            </a:r>
          </a:p>
          <a:p>
            <a:pPr marL="285750" indent="-285750">
              <a:buFont typeface="Wingdings"/>
              <a:buChar char="Ø"/>
            </a:pPr>
            <a:r>
              <a:rPr lang="en-US" dirty="0"/>
              <a:t>New line of business</a:t>
            </a:r>
          </a:p>
          <a:p>
            <a:pPr marL="285750" indent="-285750">
              <a:buFont typeface="Wingdings"/>
              <a:buChar char="Ø"/>
            </a:pPr>
            <a:r>
              <a:rPr lang="en-US" dirty="0"/>
              <a:t>Hire additional staff</a:t>
            </a:r>
          </a:p>
          <a:p>
            <a:pPr marL="285750" indent="-285750">
              <a:buFont typeface="Wingdings"/>
              <a:buChar char="Ø"/>
            </a:pPr>
            <a:r>
              <a:rPr lang="en-US" dirty="0"/>
              <a:t>DOJ other processes and other agencies on board</a:t>
            </a:r>
          </a:p>
        </p:txBody>
      </p:sp>
      <p:pic>
        <p:nvPicPr>
          <p:cNvPr id="15" name="Picture 15" descr="A close up of a sign&#10;&#10;Description generated with very high confidence">
            <a:extLst>
              <a:ext uri="{FF2B5EF4-FFF2-40B4-BE49-F238E27FC236}">
                <a16:creationId xmlns:a16="http://schemas.microsoft.com/office/drawing/2014/main" id="{7EABD602-E2A8-4CBF-9EE7-E67140621E20}"/>
              </a:ext>
            </a:extLst>
          </p:cNvPr>
          <p:cNvPicPr>
            <a:picLocks noChangeAspect="1"/>
          </p:cNvPicPr>
          <p:nvPr/>
        </p:nvPicPr>
        <p:blipFill>
          <a:blip r:embed="rId5"/>
          <a:stretch>
            <a:fillRect/>
          </a:stretch>
        </p:blipFill>
        <p:spPr>
          <a:xfrm>
            <a:off x="1830579" y="3587328"/>
            <a:ext cx="973108" cy="884159"/>
          </a:xfrm>
          <a:prstGeom prst="rect">
            <a:avLst/>
          </a:prstGeom>
        </p:spPr>
      </p:pic>
      <p:sp>
        <p:nvSpPr>
          <p:cNvPr id="17" name="TextBox 16">
            <a:extLst>
              <a:ext uri="{FF2B5EF4-FFF2-40B4-BE49-F238E27FC236}">
                <a16:creationId xmlns:a16="http://schemas.microsoft.com/office/drawing/2014/main" id="{B7588FDF-DDEB-48AE-939B-76B1633ED63C}"/>
              </a:ext>
            </a:extLst>
          </p:cNvPr>
          <p:cNvSpPr txBox="1"/>
          <p:nvPr/>
        </p:nvSpPr>
        <p:spPr>
          <a:xfrm>
            <a:off x="5023863" y="4601353"/>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P&amp;M WINs</a:t>
            </a:r>
            <a:endParaRPr lang="en-US"/>
          </a:p>
        </p:txBody>
      </p:sp>
      <p:sp>
        <p:nvSpPr>
          <p:cNvPr id="20" name="TextBox 19">
            <a:extLst>
              <a:ext uri="{FF2B5EF4-FFF2-40B4-BE49-F238E27FC236}">
                <a16:creationId xmlns:a16="http://schemas.microsoft.com/office/drawing/2014/main" id="{61D16AE1-C0D4-4C2C-BAF4-36E1B029248E}"/>
              </a:ext>
            </a:extLst>
          </p:cNvPr>
          <p:cNvSpPr txBox="1"/>
          <p:nvPr/>
        </p:nvSpPr>
        <p:spPr>
          <a:xfrm>
            <a:off x="905505" y="4556878"/>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MVD WINs</a:t>
            </a:r>
          </a:p>
        </p:txBody>
      </p:sp>
    </p:spTree>
    <p:extLst>
      <p:ext uri="{BB962C8B-B14F-4D97-AF65-F5344CB8AC3E}">
        <p14:creationId xmlns:p14="http://schemas.microsoft.com/office/powerpoint/2010/main" val="161352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730E3-4B72-47CE-AA81-E797DA1940FF}"/>
              </a:ext>
            </a:extLst>
          </p:cNvPr>
          <p:cNvSpPr>
            <a:spLocks noGrp="1"/>
          </p:cNvSpPr>
          <p:nvPr>
            <p:ph type="title"/>
          </p:nvPr>
        </p:nvSpPr>
        <p:spPr>
          <a:xfrm>
            <a:off x="448305" y="295037"/>
            <a:ext cx="7620000" cy="911877"/>
          </a:xfrm>
        </p:spPr>
        <p:txBody>
          <a:bodyPr/>
          <a:lstStyle/>
          <a:p>
            <a:r>
              <a:rPr lang="en-US" dirty="0"/>
              <a:t>EFFICIENCY IMPROVEMENT</a:t>
            </a:r>
          </a:p>
        </p:txBody>
      </p:sp>
      <p:sp>
        <p:nvSpPr>
          <p:cNvPr id="3" name="Content Placeholder 2">
            <a:extLst>
              <a:ext uri="{FF2B5EF4-FFF2-40B4-BE49-F238E27FC236}">
                <a16:creationId xmlns:a16="http://schemas.microsoft.com/office/drawing/2014/main" id="{61E4C874-3F9E-41D2-8CD5-5EE9E9473B45}"/>
              </a:ext>
            </a:extLst>
          </p:cNvPr>
          <p:cNvSpPr>
            <a:spLocks noGrp="1"/>
          </p:cNvSpPr>
          <p:nvPr>
            <p:ph idx="1"/>
          </p:nvPr>
        </p:nvSpPr>
        <p:spPr>
          <a:xfrm>
            <a:off x="840376" y="1994949"/>
            <a:ext cx="7376869" cy="4152985"/>
          </a:xfrm>
        </p:spPr>
        <p:txBody>
          <a:bodyPr vert="horz" lIns="91440" tIns="45720" rIns="91440" bIns="45720" rtlCol="0" anchor="t">
            <a:normAutofit/>
          </a:bodyPr>
          <a:lstStyle/>
          <a:p>
            <a:pPr marL="342900" indent="-342900">
              <a:buFont typeface="Courier New" pitchFamily="34" charset="0"/>
              <a:buChar char="o"/>
            </a:pPr>
            <a:r>
              <a:rPr lang="en-US" b="0" dirty="0"/>
              <a:t>No manual data entry</a:t>
            </a:r>
          </a:p>
          <a:p>
            <a:pPr lvl="1">
              <a:spcAft>
                <a:spcPts val="600"/>
              </a:spcAft>
              <a:buFont typeface="Wingdings" pitchFamily="34" charset="0"/>
              <a:buChar char="Ø"/>
            </a:pPr>
            <a:r>
              <a:rPr lang="en-US" dirty="0"/>
              <a:t>    No human error</a:t>
            </a:r>
          </a:p>
          <a:p>
            <a:pPr lvl="1">
              <a:buClr>
                <a:srgbClr val="A70E13"/>
              </a:buClr>
              <a:buFont typeface="Wingdings" pitchFamily="34" charset="0"/>
              <a:buChar char="Ø"/>
            </a:pPr>
            <a:r>
              <a:rPr lang="en-US" dirty="0"/>
              <a:t>    Save time and cost</a:t>
            </a:r>
          </a:p>
          <a:p>
            <a:pPr marL="342900" indent="-342900">
              <a:buFont typeface="Courier New" pitchFamily="34" charset="0"/>
              <a:buChar char="o"/>
            </a:pPr>
            <a:r>
              <a:rPr lang="en-US" b="0" dirty="0"/>
              <a:t>Increase customer satisfaction</a:t>
            </a:r>
          </a:p>
          <a:p>
            <a:pPr marL="342900" indent="-342900">
              <a:buFont typeface="Courier New" pitchFamily="34" charset="0"/>
              <a:buChar char="o"/>
            </a:pPr>
            <a:r>
              <a:rPr lang="en-US" b="0" dirty="0"/>
              <a:t>Easy to search documents</a:t>
            </a:r>
          </a:p>
          <a:p>
            <a:pPr marL="342900" indent="-342900">
              <a:buFont typeface="Courier New" pitchFamily="34" charset="0"/>
              <a:buChar char="o"/>
            </a:pPr>
            <a:r>
              <a:rPr lang="en-US" b="0" dirty="0"/>
              <a:t>Change the storage room to the office for staff</a:t>
            </a:r>
          </a:p>
          <a:p>
            <a:pPr marL="342900" indent="-342900">
              <a:buFont typeface="Courier New" pitchFamily="34" charset="0"/>
              <a:buChar char="o"/>
            </a:pPr>
            <a:r>
              <a:rPr lang="en-US" b="0" dirty="0"/>
              <a:t>Increase productivity</a:t>
            </a:r>
          </a:p>
          <a:p>
            <a:pPr marL="342900" indent="-342900">
              <a:buFont typeface="Courier New" pitchFamily="34" charset="0"/>
              <a:buChar char="o"/>
            </a:pPr>
            <a:r>
              <a:rPr lang="en-US" b="0"/>
              <a:t>Successful augmentation project of agencies</a:t>
            </a:r>
            <a:endParaRPr lang="en-US" b="0" dirty="0"/>
          </a:p>
          <a:p>
            <a:pPr marL="342900" indent="-342900">
              <a:buFont typeface="Courier New" pitchFamily="34" charset="0"/>
              <a:buChar char="o"/>
            </a:pPr>
            <a:endParaRPr lang="en-US" b="0" dirty="0"/>
          </a:p>
          <a:p>
            <a:pPr marL="342900" indent="-342900">
              <a:buFont typeface="Courier New" pitchFamily="34" charset="0"/>
              <a:buChar char="o"/>
            </a:pPr>
            <a:endParaRPr lang="en-US" b="0" dirty="0"/>
          </a:p>
          <a:p>
            <a:pPr marL="342900" indent="-342900">
              <a:buFont typeface="Courier New" pitchFamily="34" charset="0"/>
              <a:buChar char="o"/>
            </a:pPr>
            <a:endParaRPr lang="en-US" b="0" dirty="0"/>
          </a:p>
          <a:p>
            <a:pPr marL="342900" indent="-342900">
              <a:buFont typeface="Courier New" pitchFamily="34" charset="0"/>
              <a:buChar char="o"/>
            </a:pPr>
            <a:endParaRPr lang="en-US" b="0" dirty="0"/>
          </a:p>
          <a:p>
            <a:pPr marL="342900" indent="-342900">
              <a:buFont typeface="Courier New" pitchFamily="34" charset="0"/>
              <a:buChar char="o"/>
            </a:pPr>
            <a:endParaRPr lang="en-US" b="0" dirty="0"/>
          </a:p>
          <a:p>
            <a:endParaRPr lang="en-US" dirty="0"/>
          </a:p>
        </p:txBody>
      </p:sp>
      <p:pic>
        <p:nvPicPr>
          <p:cNvPr id="4" name="Picture 11">
            <a:extLst>
              <a:ext uri="{FF2B5EF4-FFF2-40B4-BE49-F238E27FC236}">
                <a16:creationId xmlns:a16="http://schemas.microsoft.com/office/drawing/2014/main" id="{DFAA3B51-B5EB-44E8-8FAD-5D82CD0413D2}"/>
              </a:ext>
            </a:extLst>
          </p:cNvPr>
          <p:cNvPicPr>
            <a:picLocks noChangeAspect="1"/>
          </p:cNvPicPr>
          <p:nvPr/>
        </p:nvPicPr>
        <p:blipFill>
          <a:blip r:embed="rId2"/>
          <a:stretch>
            <a:fillRect/>
          </a:stretch>
        </p:blipFill>
        <p:spPr>
          <a:xfrm>
            <a:off x="7345823" y="154985"/>
            <a:ext cx="1463479" cy="1319761"/>
          </a:xfrm>
          <a:prstGeom prst="rect">
            <a:avLst/>
          </a:prstGeom>
        </p:spPr>
      </p:pic>
    </p:spTree>
    <p:extLst>
      <p:ext uri="{BB962C8B-B14F-4D97-AF65-F5344CB8AC3E}">
        <p14:creationId xmlns:p14="http://schemas.microsoft.com/office/powerpoint/2010/main" val="3327861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LI 2016">
  <a:themeElements>
    <a:clrScheme name="NEW DLI 2016">
      <a:dk1>
        <a:srgbClr val="003E74"/>
      </a:dk1>
      <a:lt1>
        <a:srgbClr val="FFFFFF"/>
      </a:lt1>
      <a:dk2>
        <a:srgbClr val="A70E13"/>
      </a:dk2>
      <a:lt2>
        <a:srgbClr val="80ADD2"/>
      </a:lt2>
      <a:accent1>
        <a:srgbClr val="808080"/>
      </a:accent1>
      <a:accent2>
        <a:srgbClr val="839219"/>
      </a:accent2>
      <a:accent3>
        <a:srgbClr val="F1931C"/>
      </a:accent3>
      <a:accent4>
        <a:srgbClr val="A70E13"/>
      </a:accent4>
      <a:accent5>
        <a:srgbClr val="FFC835"/>
      </a:accent5>
      <a:accent6>
        <a:srgbClr val="F1931C"/>
      </a:accent6>
      <a:hlink>
        <a:srgbClr val="FFC835"/>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DLI-2016-PPT-Template [Read-Only]" id="{4F67F21D-6D8C-48EC-A5A8-4624E57C4BD3}" vid="{3DE8A061-C059-4E1A-9CE0-87BF891640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ivision_x002d_Unit xmlns="c02cd0ec-ee8b-4772-97f1-1d296669be74">DLI</Division_x002d_Unit>
    <Type_x0020_of_x0020_Template xmlns="c02cd0ec-ee8b-4772-97f1-1d296669be74">PowerPoint</Type_x0020_of_x0020_Template>
    <_dlc_DocId xmlns="e2d724ec-33df-4f46-bbf6-b55fd8cc6dff">FDAHU42UHHJQ-1049580985-47</_dlc_DocId>
    <_dlc_DocIdUrl xmlns="e2d724ec-33df-4f46-bbf6-b55fd8cc6dff">
      <Url>http://hub.dli.mt.gov/_layouts/15/DocIdRedir.aspx?ID=FDAHU42UHHJQ-1049580985-47</Url>
      <Description>FDAHU42UHHJQ-1049580985-47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2B26EAD2A488409562A1D54420202E" ma:contentTypeVersion="2" ma:contentTypeDescription="Create a new document." ma:contentTypeScope="" ma:versionID="cd7c7af7b041bf85ef4e2bf88f02b36c">
  <xsd:schema xmlns:xsd="http://www.w3.org/2001/XMLSchema" xmlns:xs="http://www.w3.org/2001/XMLSchema" xmlns:p="http://schemas.microsoft.com/office/2006/metadata/properties" xmlns:ns2="e2d724ec-33df-4f46-bbf6-b55fd8cc6dff" xmlns:ns3="c02cd0ec-ee8b-4772-97f1-1d296669be74" targetNamespace="http://schemas.microsoft.com/office/2006/metadata/properties" ma:root="true" ma:fieldsID="fef1eaae2b769ac8102f26b277fbeb22" ns2:_="" ns3:_="">
    <xsd:import namespace="e2d724ec-33df-4f46-bbf6-b55fd8cc6dff"/>
    <xsd:import namespace="c02cd0ec-ee8b-4772-97f1-1d296669be74"/>
    <xsd:element name="properties">
      <xsd:complexType>
        <xsd:sequence>
          <xsd:element name="documentManagement">
            <xsd:complexType>
              <xsd:all>
                <xsd:element ref="ns2:_dlc_DocId" minOccurs="0"/>
                <xsd:element ref="ns2:_dlc_DocIdUrl" minOccurs="0"/>
                <xsd:element ref="ns2:_dlc_DocIdPersistId" minOccurs="0"/>
                <xsd:element ref="ns3:Division_x002d_Unit"/>
                <xsd:element ref="ns3:Type_x0020_of_x0020_Templ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d724ec-33df-4f46-bbf6-b55fd8cc6d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02cd0ec-ee8b-4772-97f1-1d296669be74" elementFormDefault="qualified">
    <xsd:import namespace="http://schemas.microsoft.com/office/2006/documentManagement/types"/>
    <xsd:import namespace="http://schemas.microsoft.com/office/infopath/2007/PartnerControls"/>
    <xsd:element name="Division_x002d_Unit" ma:index="11" ma:displayName="Division-Unit" ma:default="DLI" ma:description="Use this column to sort the documents by division" ma:format="Dropdown" ma:internalName="Division_x002d_Unit">
      <xsd:simpleType>
        <xsd:restriction base="dms:Choice">
          <xsd:enumeration value="Assistance for Business Clinic"/>
          <xsd:enumeration value="BSD"/>
          <xsd:enumeration value="Building Codes Conference"/>
          <xsd:enumeration value="Commissioner"/>
          <xsd:enumeration value="Communications Office"/>
          <xsd:enumeration value="CSD"/>
          <xsd:enumeration value="DLI"/>
          <xsd:enumeration value="ERD"/>
          <xsd:enumeration value="Governor's Conference"/>
          <xsd:enumeration value="HealthCARE MT"/>
          <xsd:enumeration value="HELP-link"/>
          <xsd:enumeration value="Job Service Montana"/>
          <xsd:enumeration value="JMG"/>
          <xsd:enumeration value="Legal"/>
          <xsd:enumeration value="Legislative"/>
          <xsd:enumeration value="MPDR"/>
          <xsd:enumeration value="MSEC/JSEC"/>
          <xsd:enumeration value="MT Registered Apprenticeship"/>
          <xsd:enumeration value="OAH"/>
          <xsd:enumeration value="OCS"/>
          <xsd:enumeration value="OHR"/>
          <xsd:enumeration value="Research &amp; Analysis"/>
          <xsd:enumeration value="SafetyFest"/>
          <xsd:enumeration value="SWIB"/>
          <xsd:enumeration value="TSD"/>
          <xsd:enumeration value="UID"/>
          <xsd:enumeration value="WCC"/>
          <xsd:enumeration value="WIOA"/>
          <xsd:enumeration value="WSD"/>
        </xsd:restriction>
      </xsd:simpleType>
    </xsd:element>
    <xsd:element name="Type_x0020_of_x0020_Template" ma:index="12" nillable="true" ma:displayName="Type of Template" ma:default="Letterhead" ma:format="Dropdown" ma:internalName="Type_x0020_of_x0020_Template">
      <xsd:simpleType>
        <xsd:restriction base="dms:Choice">
          <xsd:enumeration value="Letterhead"/>
          <xsd:enumeration value="Memo"/>
          <xsd:enumeration value="Fax Cover Sheet"/>
          <xsd:enumeration value="Other"/>
          <xsd:enumeration value="PowerPoint"/>
          <xsd:enumeration value="Envelope"/>
          <xsd:enumeration value="Newsletter"/>
          <xsd:enumeration value="Log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0A45E9-EC75-4CDE-B53A-F3B5FA5D6F45}">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e2d724ec-33df-4f46-bbf6-b55fd8cc6dff"/>
    <ds:schemaRef ds:uri="http://schemas.microsoft.com/office/2006/documentManagement/types"/>
    <ds:schemaRef ds:uri="http://schemas.openxmlformats.org/package/2006/metadata/core-properties"/>
    <ds:schemaRef ds:uri="c02cd0ec-ee8b-4772-97f1-1d296669be74"/>
    <ds:schemaRef ds:uri="http://www.w3.org/XML/1998/namespace"/>
  </ds:schemaRefs>
</ds:datastoreItem>
</file>

<file path=customXml/itemProps2.xml><?xml version="1.0" encoding="utf-8"?>
<ds:datastoreItem xmlns:ds="http://schemas.openxmlformats.org/officeDocument/2006/customXml" ds:itemID="{B31F890A-7642-4C72-B083-C2D8CE67D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d724ec-33df-4f46-bbf6-b55fd8cc6dff"/>
    <ds:schemaRef ds:uri="c02cd0ec-ee8b-4772-97f1-1d296669b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969916-07F5-447C-956A-52966A85B045}">
  <ds:schemaRefs>
    <ds:schemaRef ds:uri="http://schemas.microsoft.com/sharepoint/events"/>
  </ds:schemaRefs>
</ds:datastoreItem>
</file>

<file path=customXml/itemProps4.xml><?xml version="1.0" encoding="utf-8"?>
<ds:datastoreItem xmlns:ds="http://schemas.openxmlformats.org/officeDocument/2006/customXml" ds:itemID="{FD902B1D-73FB-4897-985A-54E65A3E70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DLI-2016-PPT-Template</Template>
  <TotalTime>748</TotalTime>
  <Words>1307</Words>
  <Application>Microsoft Office PowerPoint</Application>
  <PresentationFormat>On-screen Show (4:3)</PresentationFormat>
  <Paragraphs>184</Paragraphs>
  <Slides>24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Courier New</vt:lpstr>
      <vt:lpstr>Franklin Gothic Book</vt:lpstr>
      <vt:lpstr>Franklin Gothic Demi</vt:lpstr>
      <vt:lpstr>Franklin Gothic Medium</vt:lpstr>
      <vt:lpstr>Wingdings</vt:lpstr>
      <vt:lpstr>DLI 2016</vt:lpstr>
      <vt:lpstr>Perceptive Content The State of Montana Enterprise Content Management (ECM) System   a Hyland Product</vt:lpstr>
      <vt:lpstr>Introduction</vt:lpstr>
      <vt:lpstr>DOJ Barcode Process</vt:lpstr>
      <vt:lpstr>SCAN THEM AWAY~</vt:lpstr>
      <vt:lpstr>BARCODE CONFIGURATION</vt:lpstr>
      <vt:lpstr>MVD VEHICLE SERVICE BUREAU WORKFLOW </vt:lpstr>
      <vt:lpstr>EASY &amp; DYNAMIC DOC SEARCH</vt:lpstr>
      <vt:lpstr>PARTNERSHIP WITH PRINT &amp; MAIL</vt:lpstr>
      <vt:lpstr>EFFICIENCY IMPROVEMENT</vt:lpstr>
      <vt:lpstr>DLI Fiscal Solution</vt:lpstr>
      <vt:lpstr>The Lifecycle of an Invoice Document</vt:lpstr>
      <vt:lpstr>Division Processes Invoice in Perceptive</vt:lpstr>
      <vt:lpstr>Workflow Used to Route Invoice to CSD</vt:lpstr>
      <vt:lpstr>CSD Links Invoice Against SABHRS – and Done! </vt:lpstr>
      <vt:lpstr>Final Thoughts</vt:lpstr>
      <vt:lpstr>Montana Dept. of Revenue</vt:lpstr>
      <vt:lpstr>View and report on submissions</vt:lpstr>
      <vt:lpstr>Web form submission life cycle</vt:lpstr>
      <vt:lpstr>Commerce</vt:lpstr>
      <vt:lpstr>Commerce</vt:lpstr>
      <vt:lpstr>Commerce</vt:lpstr>
      <vt:lpstr>Commerce</vt:lpstr>
      <vt:lpstr>Commerce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Arredondo, Elle</dc:creator>
  <cp:lastModifiedBy>Arredondo, Elle</cp:lastModifiedBy>
  <cp:revision>48</cp:revision>
  <cp:lastPrinted>2018-02-06T16:29:53Z</cp:lastPrinted>
  <dcterms:created xsi:type="dcterms:W3CDTF">2018-09-06T17:45:08Z</dcterms:created>
  <dcterms:modified xsi:type="dcterms:W3CDTF">2018-09-27T22:07:21Z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0x0101007B2B26EAD2A488409562A1D54420202E</vt:lpwstr>
  </property>
  <property fmtid="{D5CDD505-2E9C-101B-9397-08002B2CF9AE}" pid="3" name="_dlc_DocIdItemGuid">
    <vt:lpwstr>3448bd73-1024-466d-9bc9-6402f92d34bd</vt:lpwstr>
  </property>
</Properties>
</file>