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5" r:id="rId2"/>
    <p:sldId id="264" r:id="rId3"/>
    <p:sldId id="262" r:id="rId4"/>
    <p:sldId id="257" r:id="rId5"/>
    <p:sldId id="258" r:id="rId6"/>
    <p:sldId id="260" r:id="rId7"/>
    <p:sldId id="261"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son, Dave (SITSD)" initials="JD(" lastIdx="7" clrIdx="0">
    <p:extLst>
      <p:ext uri="{19B8F6BF-5375-455C-9EA6-DF929625EA0E}">
        <p15:presenceInfo xmlns:p15="http://schemas.microsoft.com/office/powerpoint/2012/main" userId="S::CX0194@mt.gov::55feb6ef-f570-4315-80fb-9311a18f4d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A863BF-30C6-4E02-828A-F5DBEFE42E93}" v="10" dt="2019-02-05T20:30:02.987"/>
    <p1510:client id="{496132F3-2959-437C-8582-664DDB1027FD}" v="4" dt="2019-02-05T21:43:02.072"/>
    <p1510:client id="{97B34A62-2C4A-4113-93F5-9FFCB15FAEB3}" v="385" dt="2019-02-05T22:53:20.2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89" d="100"/>
          <a:sy n="89" d="100"/>
        </p:scale>
        <p:origin x="168"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0D750B4F-B747-4268-89F4-457410474998}"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9936F-FE1A-46B1-83B0-6BCAE97E3E30}" type="slidenum">
              <a:rPr lang="en-US" smtClean="0"/>
              <a:t>‹#›</a:t>
            </a:fld>
            <a:endParaRPr lang="en-US"/>
          </a:p>
        </p:txBody>
      </p:sp>
    </p:spTree>
    <p:extLst>
      <p:ext uri="{BB962C8B-B14F-4D97-AF65-F5344CB8AC3E}">
        <p14:creationId xmlns:p14="http://schemas.microsoft.com/office/powerpoint/2010/main" val="207333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D750B4F-B747-4268-89F4-457410474998}"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9936F-FE1A-46B1-83B0-6BCAE97E3E30}" type="slidenum">
              <a:rPr lang="en-US" smtClean="0"/>
              <a:t>‹#›</a:t>
            </a:fld>
            <a:endParaRPr lang="en-US"/>
          </a:p>
        </p:txBody>
      </p:sp>
    </p:spTree>
    <p:extLst>
      <p:ext uri="{BB962C8B-B14F-4D97-AF65-F5344CB8AC3E}">
        <p14:creationId xmlns:p14="http://schemas.microsoft.com/office/powerpoint/2010/main" val="2058732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D750B4F-B747-4268-89F4-457410474998}"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9936F-FE1A-46B1-83B0-6BCAE97E3E30}" type="slidenum">
              <a:rPr lang="en-US" smtClean="0"/>
              <a:t>‹#›</a:t>
            </a:fld>
            <a:endParaRPr lang="en-US"/>
          </a:p>
        </p:txBody>
      </p:sp>
    </p:spTree>
    <p:extLst>
      <p:ext uri="{BB962C8B-B14F-4D97-AF65-F5344CB8AC3E}">
        <p14:creationId xmlns:p14="http://schemas.microsoft.com/office/powerpoint/2010/main" val="1749692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D750B4F-B747-4268-89F4-457410474998}"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9936F-FE1A-46B1-83B0-6BCAE97E3E30}" type="slidenum">
              <a:rPr lang="en-US" smtClean="0"/>
              <a:t>‹#›</a:t>
            </a:fld>
            <a:endParaRPr lang="en-US"/>
          </a:p>
        </p:txBody>
      </p:sp>
    </p:spTree>
    <p:extLst>
      <p:ext uri="{BB962C8B-B14F-4D97-AF65-F5344CB8AC3E}">
        <p14:creationId xmlns:p14="http://schemas.microsoft.com/office/powerpoint/2010/main" val="3544481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D750B4F-B747-4268-89F4-457410474998}"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9936F-FE1A-46B1-83B0-6BCAE97E3E30}" type="slidenum">
              <a:rPr lang="en-US" smtClean="0"/>
              <a:t>‹#›</a:t>
            </a:fld>
            <a:endParaRPr lang="en-US"/>
          </a:p>
        </p:txBody>
      </p:sp>
    </p:spTree>
    <p:extLst>
      <p:ext uri="{BB962C8B-B14F-4D97-AF65-F5344CB8AC3E}">
        <p14:creationId xmlns:p14="http://schemas.microsoft.com/office/powerpoint/2010/main" val="1027848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0D750B4F-B747-4268-89F4-457410474998}" type="datetimeFigureOut">
              <a:rPr lang="en-US" smtClean="0"/>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69936F-FE1A-46B1-83B0-6BCAE97E3E30}" type="slidenum">
              <a:rPr lang="en-US" smtClean="0"/>
              <a:t>‹#›</a:t>
            </a:fld>
            <a:endParaRPr lang="en-US"/>
          </a:p>
        </p:txBody>
      </p:sp>
    </p:spTree>
    <p:extLst>
      <p:ext uri="{BB962C8B-B14F-4D97-AF65-F5344CB8AC3E}">
        <p14:creationId xmlns:p14="http://schemas.microsoft.com/office/powerpoint/2010/main" val="1495800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0D750B4F-B747-4268-89F4-457410474998}" type="datetimeFigureOut">
              <a:rPr lang="en-US" smtClean="0"/>
              <a:t>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69936F-FE1A-46B1-83B0-6BCAE97E3E30}" type="slidenum">
              <a:rPr lang="en-US" smtClean="0"/>
              <a:t>‹#›</a:t>
            </a:fld>
            <a:endParaRPr lang="en-US"/>
          </a:p>
        </p:txBody>
      </p:sp>
    </p:spTree>
    <p:extLst>
      <p:ext uri="{BB962C8B-B14F-4D97-AF65-F5344CB8AC3E}">
        <p14:creationId xmlns:p14="http://schemas.microsoft.com/office/powerpoint/2010/main" val="1084493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0D750B4F-B747-4268-89F4-457410474998}" type="datetimeFigureOut">
              <a:rPr lang="en-US" smtClean="0"/>
              <a:t>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69936F-FE1A-46B1-83B0-6BCAE97E3E30}" type="slidenum">
              <a:rPr lang="en-US" smtClean="0"/>
              <a:t>‹#›</a:t>
            </a:fld>
            <a:endParaRPr lang="en-US"/>
          </a:p>
        </p:txBody>
      </p:sp>
    </p:spTree>
    <p:extLst>
      <p:ext uri="{BB962C8B-B14F-4D97-AF65-F5344CB8AC3E}">
        <p14:creationId xmlns:p14="http://schemas.microsoft.com/office/powerpoint/2010/main" val="1178080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750B4F-B747-4268-89F4-457410474998}" type="datetimeFigureOut">
              <a:rPr lang="en-US" smtClean="0"/>
              <a:t>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69936F-FE1A-46B1-83B0-6BCAE97E3E30}" type="slidenum">
              <a:rPr lang="en-US" smtClean="0"/>
              <a:t>‹#›</a:t>
            </a:fld>
            <a:endParaRPr lang="en-US"/>
          </a:p>
        </p:txBody>
      </p:sp>
    </p:spTree>
    <p:extLst>
      <p:ext uri="{BB962C8B-B14F-4D97-AF65-F5344CB8AC3E}">
        <p14:creationId xmlns:p14="http://schemas.microsoft.com/office/powerpoint/2010/main" val="579555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0D750B4F-B747-4268-89F4-457410474998}" type="datetimeFigureOut">
              <a:rPr lang="en-US" smtClean="0"/>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69936F-FE1A-46B1-83B0-6BCAE97E3E30}" type="slidenum">
              <a:rPr lang="en-US" smtClean="0"/>
              <a:t>‹#›</a:t>
            </a:fld>
            <a:endParaRPr lang="en-US"/>
          </a:p>
        </p:txBody>
      </p:sp>
    </p:spTree>
    <p:extLst>
      <p:ext uri="{BB962C8B-B14F-4D97-AF65-F5344CB8AC3E}">
        <p14:creationId xmlns:p14="http://schemas.microsoft.com/office/powerpoint/2010/main" val="911065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0D750B4F-B747-4268-89F4-457410474998}" type="datetimeFigureOut">
              <a:rPr lang="en-US" smtClean="0"/>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69936F-FE1A-46B1-83B0-6BCAE97E3E30}" type="slidenum">
              <a:rPr lang="en-US" smtClean="0"/>
              <a:t>‹#›</a:t>
            </a:fld>
            <a:endParaRPr lang="en-US"/>
          </a:p>
        </p:txBody>
      </p:sp>
    </p:spTree>
    <p:extLst>
      <p:ext uri="{BB962C8B-B14F-4D97-AF65-F5344CB8AC3E}">
        <p14:creationId xmlns:p14="http://schemas.microsoft.com/office/powerpoint/2010/main" val="538575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750B4F-B747-4268-89F4-457410474998}" type="datetimeFigureOut">
              <a:rPr lang="en-US" smtClean="0"/>
              <a:t>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69936F-FE1A-46B1-83B0-6BCAE97E3E30}" type="slidenum">
              <a:rPr lang="en-US" smtClean="0"/>
              <a:t>‹#›</a:t>
            </a:fld>
            <a:endParaRPr lang="en-US"/>
          </a:p>
        </p:txBody>
      </p:sp>
    </p:spTree>
    <p:extLst>
      <p:ext uri="{BB962C8B-B14F-4D97-AF65-F5344CB8AC3E}">
        <p14:creationId xmlns:p14="http://schemas.microsoft.com/office/powerpoint/2010/main" val="33366138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n.wikipedia.org/wiki/Spam_filt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hyperlink" Target="https://mtgov.sharepoint.com/sites/ent-sitsd/NMG/ITPro/SitePages/Exchange%20Spam%20FAQ.aspx" TargetMode="External"/><Relationship Id="rId7" Type="http://schemas.openxmlformats.org/officeDocument/2006/relationships/hyperlink" Target="https://oit.williams.edu/help-docs/why-oit-does-not-whitelist-domains/" TargetMode="External"/><Relationship Id="rId2" Type="http://schemas.openxmlformats.org/officeDocument/2006/relationships/hyperlink" Target="https://protection.office.com/?hash=/quarantine" TargetMode="External"/><Relationship Id="rId1" Type="http://schemas.openxmlformats.org/officeDocument/2006/relationships/slideLayout" Target="../slideLayouts/slideLayout2.xml"/><Relationship Id="rId6" Type="http://schemas.openxmlformats.org/officeDocument/2006/relationships/hyperlink" Target="https://www.emailage.com/corporate-domains-whitelisting/" TargetMode="External"/><Relationship Id="rId5" Type="http://schemas.openxmlformats.org/officeDocument/2006/relationships/hyperlink" Target="https://searchsecurity.techtarget.com/answer/Will-using-whitelists-and-blacklists-effectively-stop-spam" TargetMode="External"/><Relationship Id="rId4" Type="http://schemas.openxmlformats.org/officeDocument/2006/relationships/hyperlink" Target="https://www.spamstopshere.com/blog/email-security/whitelist-dangers-and-cyber-security"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BF480-E5FC-47FB-81C3-EABDFA80D08D}"/>
              </a:ext>
            </a:extLst>
          </p:cNvPr>
          <p:cNvSpPr>
            <a:spLocks noGrp="1"/>
          </p:cNvSpPr>
          <p:nvPr>
            <p:ph type="title"/>
          </p:nvPr>
        </p:nvSpPr>
        <p:spPr>
          <a:xfrm>
            <a:off x="838200" y="243717"/>
            <a:ext cx="10515600" cy="1325563"/>
          </a:xfrm>
        </p:spPr>
        <p:txBody>
          <a:bodyPr/>
          <a:lstStyle/>
          <a:p>
            <a:pPr algn="ctr"/>
            <a:r>
              <a:rPr lang="en-US" b="1" dirty="0">
                <a:latin typeface="Albertus Extra Bold" panose="020E0802040304020204" pitchFamily="34" charset="0"/>
              </a:rPr>
              <a:t>Enterprise approach to Email SPAM</a:t>
            </a:r>
          </a:p>
        </p:txBody>
      </p:sp>
      <p:pic>
        <p:nvPicPr>
          <p:cNvPr id="4" name="Content Placeholder 3">
            <a:extLst>
              <a:ext uri="{FF2B5EF4-FFF2-40B4-BE49-F238E27FC236}">
                <a16:creationId xmlns:a16="http://schemas.microsoft.com/office/drawing/2014/main" id="{AFB3DD6A-F6AB-4E05-83FB-8BB266ADE70A}"/>
              </a:ext>
            </a:extLst>
          </p:cNvPr>
          <p:cNvPicPr>
            <a:picLocks noGrp="1" noChangeAspect="1"/>
          </p:cNvPicPr>
          <p:nvPr>
            <p:ph idx="1"/>
          </p:nvPr>
        </p:nvPicPr>
        <p:blipFill>
          <a:blip r:embed="rId2"/>
          <a:stretch>
            <a:fillRect/>
          </a:stretch>
        </p:blipFill>
        <p:spPr>
          <a:xfrm>
            <a:off x="3790594" y="2270397"/>
            <a:ext cx="3449032" cy="2722920"/>
          </a:xfrm>
          <a:prstGeom prst="rect">
            <a:avLst/>
          </a:prstGeom>
        </p:spPr>
      </p:pic>
      <p:sp>
        <p:nvSpPr>
          <p:cNvPr id="5" name="Rectangle 4">
            <a:extLst>
              <a:ext uri="{FF2B5EF4-FFF2-40B4-BE49-F238E27FC236}">
                <a16:creationId xmlns:a16="http://schemas.microsoft.com/office/drawing/2014/main" id="{9D628E08-5C57-46A3-8468-A1051121A41D}"/>
              </a:ext>
            </a:extLst>
          </p:cNvPr>
          <p:cNvSpPr/>
          <p:nvPr/>
        </p:nvSpPr>
        <p:spPr>
          <a:xfrm>
            <a:off x="-279893" y="1773613"/>
            <a:ext cx="4653929" cy="1200329"/>
          </a:xfrm>
          <a:prstGeom prst="rect">
            <a:avLst/>
          </a:prstGeom>
          <a:noFill/>
        </p:spPr>
        <p:txBody>
          <a:bodyPr wrap="square" lIns="91440" tIns="45720" rIns="91440" bIns="45720">
            <a:spAutoFit/>
            <a:scene3d>
              <a:camera prst="isometricLeftDown"/>
              <a:lightRig rig="threePt" dir="t"/>
            </a:scene3d>
          </a:bodyPr>
          <a:lstStyle/>
          <a:p>
            <a:pPr algn="ctr"/>
            <a:r>
              <a:rPr lang="en-US" sz="3600" b="0" cap="none" spc="0" dirty="0">
                <a:ln w="0"/>
                <a:solidFill>
                  <a:schemeClr val="tx1"/>
                </a:solidFill>
                <a:effectLst>
                  <a:outerShdw blurRad="38100" dist="19050" dir="2700000" algn="tl" rotWithShape="0">
                    <a:schemeClr val="dk1">
                      <a:alpha val="40000"/>
                    </a:schemeClr>
                  </a:outerShdw>
                </a:effectLst>
              </a:rPr>
              <a:t>Unsolicited </a:t>
            </a:r>
          </a:p>
          <a:p>
            <a:pPr algn="ctr"/>
            <a:r>
              <a:rPr lang="en-US" sz="3600" dirty="0">
                <a:ln w="0"/>
                <a:effectLst>
                  <a:outerShdw blurRad="38100" dist="19050" dir="2700000" algn="tl" rotWithShape="0">
                    <a:schemeClr val="dk1">
                      <a:alpha val="40000"/>
                    </a:schemeClr>
                  </a:outerShdw>
                </a:effectLst>
              </a:rPr>
              <a:t>Advertisements</a:t>
            </a:r>
            <a:endParaRPr lang="en-US" sz="3600" b="0" cap="none" spc="0" dirty="0">
              <a:ln w="0"/>
              <a:solidFill>
                <a:schemeClr val="tx1"/>
              </a:solidFill>
              <a:effectLst>
                <a:outerShdw blurRad="38100" dist="19050" dir="2700000" algn="tl" rotWithShape="0">
                  <a:schemeClr val="dk1">
                    <a:alpha val="40000"/>
                  </a:schemeClr>
                </a:outerShdw>
              </a:effectLst>
            </a:endParaRPr>
          </a:p>
        </p:txBody>
      </p:sp>
      <p:sp>
        <p:nvSpPr>
          <p:cNvPr id="6" name="Rectangle 5">
            <a:extLst>
              <a:ext uri="{FF2B5EF4-FFF2-40B4-BE49-F238E27FC236}">
                <a16:creationId xmlns:a16="http://schemas.microsoft.com/office/drawing/2014/main" id="{2DAEA45C-B9AD-41A0-8B96-C7750935D37A}"/>
              </a:ext>
            </a:extLst>
          </p:cNvPr>
          <p:cNvSpPr/>
          <p:nvPr/>
        </p:nvSpPr>
        <p:spPr>
          <a:xfrm>
            <a:off x="6807401" y="2166479"/>
            <a:ext cx="4465326" cy="923330"/>
          </a:xfrm>
          <a:prstGeom prst="rect">
            <a:avLst/>
          </a:prstGeom>
          <a:noFill/>
        </p:spPr>
        <p:txBody>
          <a:bodyPr wrap="none" lIns="91440" tIns="45720" rIns="91440" bIns="45720">
            <a:spAutoFit/>
            <a:scene3d>
              <a:camera prst="isometricRightUp"/>
              <a:lightRig rig="threePt" dir="t"/>
            </a:scene3d>
          </a:bodyPr>
          <a:lstStyle/>
          <a:p>
            <a:pPr algn="ctr"/>
            <a:r>
              <a:rPr lang="en-US" sz="5400" b="0" cap="none" spc="0" dirty="0">
                <a:ln w="0"/>
                <a:solidFill>
                  <a:schemeClr val="accent1"/>
                </a:solidFill>
                <a:effectLst>
                  <a:outerShdw blurRad="38100" dist="25400" dir="5400000" algn="ctr" rotWithShape="0">
                    <a:srgbClr val="6E747A">
                      <a:alpha val="43000"/>
                    </a:srgbClr>
                  </a:outerShdw>
                </a:effectLst>
              </a:rPr>
              <a:t>Phishing Scams</a:t>
            </a:r>
          </a:p>
        </p:txBody>
      </p:sp>
      <p:sp>
        <p:nvSpPr>
          <p:cNvPr id="7" name="Rectangle 6">
            <a:extLst>
              <a:ext uri="{FF2B5EF4-FFF2-40B4-BE49-F238E27FC236}">
                <a16:creationId xmlns:a16="http://schemas.microsoft.com/office/drawing/2014/main" id="{E5161769-A7BB-42BA-8A5F-83A0B18788CB}"/>
              </a:ext>
            </a:extLst>
          </p:cNvPr>
          <p:cNvSpPr/>
          <p:nvPr/>
        </p:nvSpPr>
        <p:spPr>
          <a:xfrm>
            <a:off x="1549132" y="5173207"/>
            <a:ext cx="3034805" cy="646331"/>
          </a:xfrm>
          <a:prstGeom prst="rect">
            <a:avLst/>
          </a:prstGeom>
          <a:noFill/>
        </p:spPr>
        <p:txBody>
          <a:bodyPr wrap="none" lIns="91440" tIns="45720" rIns="91440" bIns="45720">
            <a:spAutoFit/>
          </a:bodyPr>
          <a:lstStyle/>
          <a:p>
            <a:pPr algn="ctr"/>
            <a:r>
              <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Email Spoofing</a:t>
            </a:r>
          </a:p>
        </p:txBody>
      </p:sp>
      <p:sp>
        <p:nvSpPr>
          <p:cNvPr id="8" name="Rectangle 7">
            <a:extLst>
              <a:ext uri="{FF2B5EF4-FFF2-40B4-BE49-F238E27FC236}">
                <a16:creationId xmlns:a16="http://schemas.microsoft.com/office/drawing/2014/main" id="{43751F02-01E8-469D-8EAF-3C969B165BFB}"/>
              </a:ext>
            </a:extLst>
          </p:cNvPr>
          <p:cNvSpPr/>
          <p:nvPr/>
        </p:nvSpPr>
        <p:spPr>
          <a:xfrm>
            <a:off x="6466838" y="3306527"/>
            <a:ext cx="5559984" cy="923330"/>
          </a:xfrm>
          <a:prstGeom prst="rect">
            <a:avLst/>
          </a:prstGeom>
          <a:noFill/>
        </p:spPr>
        <p:txBody>
          <a:bodyPr wrap="none" lIns="91440" tIns="45720" rIns="91440" bIns="45720">
            <a:spAutoFit/>
            <a:scene3d>
              <a:camera prst="isometricTopUp"/>
              <a:lightRig rig="soft" dir="t">
                <a:rot lat="0" lon="0" rev="15600000"/>
              </a:lightRig>
            </a:scene3d>
            <a:sp3d extrusionH="57150" prstMaterial="softEdge">
              <a:bevelT w="25400" h="38100"/>
            </a:sp3d>
          </a:bodyPr>
          <a:lstStyle/>
          <a:p>
            <a:pPr algn="ctr"/>
            <a:r>
              <a:rPr lang="en-US" sz="5400" b="1" cap="none" spc="0" dirty="0">
                <a:ln/>
                <a:solidFill>
                  <a:schemeClr val="accent4"/>
                </a:solidFill>
                <a:effectLst/>
              </a:rPr>
              <a:t>Trojan Horse Email</a:t>
            </a:r>
          </a:p>
        </p:txBody>
      </p:sp>
      <p:sp>
        <p:nvSpPr>
          <p:cNvPr id="9" name="Rectangle 8">
            <a:extLst>
              <a:ext uri="{FF2B5EF4-FFF2-40B4-BE49-F238E27FC236}">
                <a16:creationId xmlns:a16="http://schemas.microsoft.com/office/drawing/2014/main" id="{EBC74238-2988-443A-909E-6AEA2EFAF827}"/>
              </a:ext>
            </a:extLst>
          </p:cNvPr>
          <p:cNvSpPr/>
          <p:nvPr/>
        </p:nvSpPr>
        <p:spPr>
          <a:xfrm>
            <a:off x="4777136" y="5357440"/>
            <a:ext cx="5107552" cy="646331"/>
          </a:xfrm>
          <a:prstGeom prst="rect">
            <a:avLst/>
          </a:prstGeom>
          <a:noFill/>
        </p:spPr>
        <p:txBody>
          <a:bodyPr wrap="none" lIns="91440" tIns="45720" rIns="91440" bIns="45720">
            <a:spAutoFit/>
            <a:scene3d>
              <a:camera prst="perspectiveContrastingRightFacing"/>
              <a:lightRig rig="threePt" dir="t"/>
            </a:scene3d>
          </a:bodyPr>
          <a:lstStyle/>
          <a:p>
            <a:pPr algn="ctr"/>
            <a:r>
              <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Political or Terrorist Spam</a:t>
            </a:r>
            <a:endParaRPr lang="en-US" sz="36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10" name="Rectangle 9">
            <a:extLst>
              <a:ext uri="{FF2B5EF4-FFF2-40B4-BE49-F238E27FC236}">
                <a16:creationId xmlns:a16="http://schemas.microsoft.com/office/drawing/2014/main" id="{1E5E22CB-8200-427C-854D-74870EF0A625}"/>
              </a:ext>
            </a:extLst>
          </p:cNvPr>
          <p:cNvSpPr/>
          <p:nvPr/>
        </p:nvSpPr>
        <p:spPr>
          <a:xfrm>
            <a:off x="579946" y="3631857"/>
            <a:ext cx="2679964" cy="646331"/>
          </a:xfrm>
          <a:prstGeom prst="rect">
            <a:avLst/>
          </a:prstGeom>
          <a:noFill/>
        </p:spPr>
        <p:txBody>
          <a:bodyPr wrap="none" lIns="91440" tIns="45720" rIns="91440" bIns="45720">
            <a:spAutoFit/>
          </a:bodyPr>
          <a:lstStyle/>
          <a:p>
            <a:pPr algn="ctr"/>
            <a:r>
              <a:rPr lang="en-US" sz="3600" b="1" cap="none" spc="0" dirty="0">
                <a:ln w="6600">
                  <a:solidFill>
                    <a:schemeClr val="accent2"/>
                  </a:solidFill>
                  <a:prstDash val="solid"/>
                </a:ln>
                <a:solidFill>
                  <a:srgbClr val="FFFFFF"/>
                </a:solidFill>
                <a:effectLst>
                  <a:outerShdw dist="38100" dir="2700000" algn="tl" rotWithShape="0">
                    <a:schemeClr val="accent2"/>
                  </a:outerShdw>
                </a:effectLst>
              </a:rPr>
              <a:t>Chain Letters</a:t>
            </a:r>
          </a:p>
        </p:txBody>
      </p:sp>
      <p:sp>
        <p:nvSpPr>
          <p:cNvPr id="13" name="Rectangle 12">
            <a:extLst>
              <a:ext uri="{FF2B5EF4-FFF2-40B4-BE49-F238E27FC236}">
                <a16:creationId xmlns:a16="http://schemas.microsoft.com/office/drawing/2014/main" id="{F3A4054A-10BC-48EA-8841-11C31F9507C0}"/>
              </a:ext>
            </a:extLst>
          </p:cNvPr>
          <p:cNvSpPr/>
          <p:nvPr/>
        </p:nvSpPr>
        <p:spPr>
          <a:xfrm>
            <a:off x="4504762" y="1264518"/>
            <a:ext cx="3924151" cy="646331"/>
          </a:xfrm>
          <a:prstGeom prst="rect">
            <a:avLst/>
          </a:prstGeom>
          <a:noFill/>
          <a:scene3d>
            <a:camera prst="perspectiveRelaxedModerately"/>
            <a:lightRig rig="threePt" dir="t"/>
          </a:scene3d>
        </p:spPr>
        <p:txBody>
          <a:bodyPr wrap="none" lIns="91440" tIns="45720" rIns="91440" bIns="45720">
            <a:spAutoFit/>
          </a:bodyPr>
          <a:lstStyle/>
          <a:p>
            <a:pPr algn="ctr"/>
            <a:r>
              <a:rPr lang="en-US" sz="3600" b="1" cap="none" spc="0" dirty="0">
                <a:ln w="12700">
                  <a:solidFill>
                    <a:schemeClr val="accent5"/>
                  </a:solidFill>
                  <a:prstDash val="solid"/>
                </a:ln>
                <a:pattFill prst="ltDnDiag">
                  <a:fgClr>
                    <a:schemeClr val="accent5">
                      <a:lumMod val="60000"/>
                      <a:lumOff val="40000"/>
                    </a:schemeClr>
                  </a:fgClr>
                  <a:bgClr>
                    <a:schemeClr val="bg1"/>
                  </a:bgClr>
                </a:pattFill>
                <a:effectLst/>
              </a:rPr>
              <a:t>False Positive Spam</a:t>
            </a:r>
          </a:p>
        </p:txBody>
      </p:sp>
    </p:spTree>
    <p:extLst>
      <p:ext uri="{BB962C8B-B14F-4D97-AF65-F5344CB8AC3E}">
        <p14:creationId xmlns:p14="http://schemas.microsoft.com/office/powerpoint/2010/main" val="3257575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3881302-1E03-412D-B027-F9495C8D600C}"/>
              </a:ext>
            </a:extLst>
          </p:cNvPr>
          <p:cNvSpPr>
            <a:spLocks noGrp="1"/>
          </p:cNvSpPr>
          <p:nvPr>
            <p:ph type="title"/>
          </p:nvPr>
        </p:nvSpPr>
        <p:spPr/>
        <p:txBody>
          <a:bodyPr/>
          <a:lstStyle/>
          <a:p>
            <a:r>
              <a:rPr lang="en-US" b="1" dirty="0">
                <a:ln w="22225">
                  <a:solidFill>
                    <a:schemeClr val="accent2"/>
                  </a:solidFill>
                  <a:prstDash val="solid"/>
                </a:ln>
                <a:solidFill>
                  <a:schemeClr val="accent2">
                    <a:lumMod val="40000"/>
                    <a:lumOff val="60000"/>
                  </a:schemeClr>
                </a:solidFill>
              </a:rPr>
              <a:t>Definitions:</a:t>
            </a:r>
          </a:p>
        </p:txBody>
      </p:sp>
      <p:sp>
        <p:nvSpPr>
          <p:cNvPr id="5" name="Content Placeholder 4">
            <a:extLst>
              <a:ext uri="{FF2B5EF4-FFF2-40B4-BE49-F238E27FC236}">
                <a16:creationId xmlns:a16="http://schemas.microsoft.com/office/drawing/2014/main" id="{8B1F96BD-A706-4010-B0B2-0C2A2DEFE7CB}"/>
              </a:ext>
            </a:extLst>
          </p:cNvPr>
          <p:cNvSpPr>
            <a:spLocks noGrp="1"/>
          </p:cNvSpPr>
          <p:nvPr>
            <p:ph idx="1"/>
          </p:nvPr>
        </p:nvSpPr>
        <p:spPr>
          <a:xfrm>
            <a:off x="800725" y="1885412"/>
            <a:ext cx="10515600" cy="4553879"/>
          </a:xfrm>
        </p:spPr>
        <p:txBody>
          <a:bodyPr vert="horz" lIns="91440" tIns="45720" rIns="91440" bIns="45720" rtlCol="0" anchor="t">
            <a:normAutofit fontScale="47500" lnSpcReduction="20000"/>
          </a:bodyPr>
          <a:lstStyle/>
          <a:p>
            <a:endParaRPr lang="en-US" dirty="0"/>
          </a:p>
          <a:p>
            <a:r>
              <a:rPr lang="en-US" dirty="0"/>
              <a:t>SPAM Filter</a:t>
            </a:r>
            <a:endParaRPr lang="en-US" dirty="0">
              <a:cs typeface="Calibri"/>
            </a:endParaRPr>
          </a:p>
          <a:p>
            <a:pPr lvl="1"/>
            <a:r>
              <a:rPr lang="en-US" dirty="0"/>
              <a:t>A spam filter is a program that is used to detect unsolicited and unwanted email and prevent those messages from getting to a user's inbox. Like other types of filtering programs, a spam filter looks for certain criteria on which it bases judgments.</a:t>
            </a:r>
            <a:endParaRPr lang="en-US" dirty="0">
              <a:cs typeface="Calibri"/>
            </a:endParaRPr>
          </a:p>
          <a:p>
            <a:r>
              <a:rPr lang="en-US" dirty="0"/>
              <a:t>SPF Record</a:t>
            </a:r>
          </a:p>
          <a:p>
            <a:pPr lvl="1"/>
            <a:r>
              <a:rPr lang="en-US" dirty="0"/>
              <a:t>A Sender Policy Framework (SPF) record is a type of Domain Name System (DNS) record that can help to prevent email address forgery. ... Adding an SPF record can help prevent others from spoofing your domain. You can specify which mail servers are permitted to send email on behalf of your domain.</a:t>
            </a:r>
          </a:p>
          <a:p>
            <a:r>
              <a:rPr lang="en-US" dirty="0"/>
              <a:t>DMARC	</a:t>
            </a:r>
          </a:p>
          <a:p>
            <a:pPr lvl="1"/>
            <a:r>
              <a:rPr lang="en-US" dirty="0"/>
              <a:t>DMARC (Domain-based Message Authentication, Reporting and Conformance) is an email-validation system designed to detect and prevent email spoofing, the use of forged sender addresses often used in phishing and email spam.</a:t>
            </a:r>
          </a:p>
          <a:p>
            <a:r>
              <a:rPr lang="en-US" dirty="0"/>
              <a:t>DKIM</a:t>
            </a:r>
          </a:p>
          <a:p>
            <a:pPr lvl="1"/>
            <a:r>
              <a:rPr lang="en-US" dirty="0"/>
              <a:t>Domain Keys Identified Mail (DKIM) allows senders to associate a domain name with an email message, thus vouching for its authenticity. A sender creates the DKIM by “signing” the email with a digital signature. This “signature” is located in the message's header.</a:t>
            </a:r>
            <a:endParaRPr lang="en-US" dirty="0">
              <a:cs typeface="Calibri"/>
            </a:endParaRPr>
          </a:p>
          <a:p>
            <a:r>
              <a:rPr lang="en-US" dirty="0">
                <a:cs typeface="Calibri"/>
              </a:rPr>
              <a:t>X-header</a:t>
            </a:r>
          </a:p>
          <a:p>
            <a:pPr lvl="1"/>
            <a:r>
              <a:rPr lang="en-US" dirty="0">
                <a:cs typeface="Calibri"/>
              </a:rPr>
              <a:t>X-headers are non-standard headers that are added to the header collection of an email to communicate information. For example, Exchange stamps messages with the </a:t>
            </a:r>
            <a:r>
              <a:rPr lang="en-US" b="1" dirty="0">
                <a:cs typeface="Calibri"/>
              </a:rPr>
              <a:t>X-MS-Exchange-Organization-SCL</a:t>
            </a:r>
            <a:r>
              <a:rPr lang="en-US" dirty="0">
                <a:cs typeface="Calibri"/>
              </a:rPr>
              <a:t> header to indicate the spam confidence level (SCL) attributed to the email.</a:t>
            </a:r>
          </a:p>
          <a:p>
            <a:r>
              <a:rPr lang="en-US" dirty="0" err="1">
                <a:cs typeface="Calibri"/>
              </a:rPr>
              <a:t>WhiteListing</a:t>
            </a:r>
          </a:p>
          <a:p>
            <a:pPr lvl="1"/>
            <a:r>
              <a:rPr lang="en-US" dirty="0">
                <a:cs typeface="Calibri"/>
                <a:hlinkClick r:id="rId2"/>
              </a:rPr>
              <a:t>Spam filters</a:t>
            </a:r>
            <a:r>
              <a:rPr lang="en-US" dirty="0">
                <a:cs typeface="Calibri"/>
              </a:rPr>
              <a:t> often include the ability to "whitelist" certain sender IP addresses, email addresses or domain names to protect their email from being rejected or sent to a junk mail folder.</a:t>
            </a:r>
          </a:p>
          <a:p>
            <a:r>
              <a:rPr lang="en-US" dirty="0">
                <a:cs typeface="Calibri"/>
              </a:rPr>
              <a:t>False-Positive</a:t>
            </a:r>
          </a:p>
          <a:p>
            <a:pPr lvl="1"/>
            <a:r>
              <a:rPr lang="en-US" dirty="0">
                <a:cs typeface="Calibri"/>
              </a:rPr>
              <a:t>Legitimate email misclassified as spam or malware due to incorrect configuration on the senders behalf. </a:t>
            </a:r>
          </a:p>
          <a:p>
            <a:r>
              <a:rPr lang="en-US" dirty="0">
                <a:cs typeface="Calibri"/>
              </a:rPr>
              <a:t>False-Negative</a:t>
            </a:r>
          </a:p>
          <a:p>
            <a:pPr lvl="1"/>
            <a:r>
              <a:rPr lang="en-US" dirty="0">
                <a:cs typeface="Calibri"/>
              </a:rPr>
              <a:t>Potentially malicious email not detected by the system due to the current aggressiveness of the applied policies.</a:t>
            </a:r>
          </a:p>
        </p:txBody>
      </p:sp>
      <p:pic>
        <p:nvPicPr>
          <p:cNvPr id="6" name="Picture 5">
            <a:extLst>
              <a:ext uri="{FF2B5EF4-FFF2-40B4-BE49-F238E27FC236}">
                <a16:creationId xmlns:a16="http://schemas.microsoft.com/office/drawing/2014/main" id="{110EBF74-02B3-4AC2-B46B-6431C34822A9}"/>
              </a:ext>
            </a:extLst>
          </p:cNvPr>
          <p:cNvPicPr>
            <a:picLocks noChangeAspect="1"/>
          </p:cNvPicPr>
          <p:nvPr/>
        </p:nvPicPr>
        <p:blipFill>
          <a:blip r:embed="rId3"/>
          <a:stretch>
            <a:fillRect/>
          </a:stretch>
        </p:blipFill>
        <p:spPr>
          <a:xfrm>
            <a:off x="4680851" y="98518"/>
            <a:ext cx="3650162" cy="1858775"/>
          </a:xfrm>
          <a:prstGeom prst="rect">
            <a:avLst/>
          </a:prstGeom>
        </p:spPr>
      </p:pic>
    </p:spTree>
    <p:extLst>
      <p:ext uri="{BB962C8B-B14F-4D97-AF65-F5344CB8AC3E}">
        <p14:creationId xmlns:p14="http://schemas.microsoft.com/office/powerpoint/2010/main" val="806156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8728819-9505-40AF-A26A-CDD648146DE1}"/>
              </a:ext>
            </a:extLst>
          </p:cNvPr>
          <p:cNvSpPr>
            <a:spLocks noGrp="1"/>
          </p:cNvSpPr>
          <p:nvPr>
            <p:ph type="title"/>
          </p:nvPr>
        </p:nvSpPr>
        <p:spPr>
          <a:xfrm>
            <a:off x="321733" y="981091"/>
            <a:ext cx="4092951" cy="1624457"/>
          </a:xfrm>
        </p:spPr>
        <p:txBody>
          <a:bodyPr vert="horz" lIns="91440" tIns="45720" rIns="91440" bIns="45720" rtlCol="0" anchor="ctr">
            <a:normAutofit/>
          </a:bodyPr>
          <a:lstStyle/>
          <a:p>
            <a:r>
              <a:rPr lang="en-US" sz="3600" b="1" kern="1200" dirty="0">
                <a:latin typeface="+mj-lt"/>
                <a:ea typeface="+mj-ea"/>
                <a:cs typeface="+mj-cs"/>
              </a:rPr>
              <a:t>SPAM Confidence Levels:</a:t>
            </a:r>
            <a:endParaRPr lang="en-US" sz="3600" b="1" kern="1200">
              <a:latin typeface="+mj-lt"/>
              <a:cs typeface="Calibri Light"/>
            </a:endParaRPr>
          </a:p>
        </p:txBody>
      </p:sp>
      <p:sp>
        <p:nvSpPr>
          <p:cNvPr id="9" name="Text Placeholder 8">
            <a:extLst>
              <a:ext uri="{FF2B5EF4-FFF2-40B4-BE49-F238E27FC236}">
                <a16:creationId xmlns:a16="http://schemas.microsoft.com/office/drawing/2014/main" id="{F34BE713-BA0E-420E-B051-745FC266E1E5}"/>
              </a:ext>
            </a:extLst>
          </p:cNvPr>
          <p:cNvSpPr>
            <a:spLocks noGrp="1"/>
          </p:cNvSpPr>
          <p:nvPr>
            <p:ph type="body" sz="half" idx="2"/>
          </p:nvPr>
        </p:nvSpPr>
        <p:spPr>
          <a:xfrm>
            <a:off x="321733" y="2834809"/>
            <a:ext cx="4092951" cy="3042099"/>
          </a:xfrm>
        </p:spPr>
        <p:txBody>
          <a:bodyPr vert="horz" lIns="91440" tIns="45720" rIns="91440" bIns="45720" rtlCol="0" anchor="t">
            <a:normAutofit/>
          </a:bodyPr>
          <a:lstStyle/>
          <a:p>
            <a:pPr marL="285750" indent="-228600">
              <a:buFont typeface="Arial" panose="020B0604020202020204" pitchFamily="34" charset="0"/>
              <a:buChar char="•"/>
            </a:pPr>
            <a:r>
              <a:rPr lang="en-US" sz="1300" dirty="0"/>
              <a:t>When an email message goes through spam filtering it is assigned a spam score.  That score is mapped to an individual Spam Confidence Level (SCL) rating and stamped in an X-header.  The service takes actions upon the messages depending upon the spam confidence interpretation of the SCL rating.  The table shows how the different SCL ratings are interpreted by the filters and the action that is taken on inbound messages for each rating.</a:t>
            </a:r>
            <a:endParaRPr lang="en-US" sz="1300" dirty="0">
              <a:cs typeface="Calibri"/>
            </a:endParaRPr>
          </a:p>
          <a:p>
            <a:pPr indent="-228600">
              <a:buFont typeface="Arial" panose="020B0604020202020204" pitchFamily="34" charset="0"/>
              <a:buChar char="•"/>
            </a:pPr>
            <a:endParaRPr lang="en-US" sz="1300" dirty="0">
              <a:cs typeface="Calibri"/>
            </a:endParaRPr>
          </a:p>
          <a:p>
            <a:pPr marL="285750" indent="-228600">
              <a:buFont typeface="Arial" panose="020B0604020202020204" pitchFamily="34" charset="0"/>
              <a:buChar char="•"/>
            </a:pPr>
            <a:r>
              <a:rPr lang="en-US" sz="1300" dirty="0"/>
              <a:t>SCL ratings of 2,3,4,7, and 8 are not set by the service.  An SCL rating of 5 or 6 is considered suspected spam, which is less certain to be spam than an SCL rating of 9, which is considered certain spam.</a:t>
            </a:r>
            <a:endParaRPr lang="en-US" sz="1300">
              <a:cs typeface="Calibri"/>
            </a:endParaRPr>
          </a:p>
        </p:txBody>
      </p:sp>
      <p:graphicFrame>
        <p:nvGraphicFramePr>
          <p:cNvPr id="6" name="Table 5">
            <a:extLst>
              <a:ext uri="{FF2B5EF4-FFF2-40B4-BE49-F238E27FC236}">
                <a16:creationId xmlns:a16="http://schemas.microsoft.com/office/drawing/2014/main" id="{2FDD01BD-5F6E-49B7-858C-DF2E0288EFB2}"/>
              </a:ext>
            </a:extLst>
          </p:cNvPr>
          <p:cNvGraphicFramePr>
            <a:graphicFrameLocks noGrp="1"/>
          </p:cNvGraphicFramePr>
          <p:nvPr>
            <p:extLst>
              <p:ext uri="{D42A27DB-BD31-4B8C-83A1-F6EECF244321}">
                <p14:modId xmlns:p14="http://schemas.microsoft.com/office/powerpoint/2010/main" val="2257551507"/>
              </p:ext>
            </p:extLst>
          </p:nvPr>
        </p:nvGraphicFramePr>
        <p:xfrm>
          <a:off x="5230790" y="933555"/>
          <a:ext cx="6760935" cy="4969457"/>
        </p:xfrm>
        <a:graphic>
          <a:graphicData uri="http://schemas.openxmlformats.org/drawingml/2006/table">
            <a:tbl>
              <a:tblPr firstRow="1" bandRow="1">
                <a:tableStyleId>{5C22544A-7EE6-4342-B048-85BDC9FD1C3A}</a:tableStyleId>
              </a:tblPr>
              <a:tblGrid>
                <a:gridCol w="1052348">
                  <a:extLst>
                    <a:ext uri="{9D8B030D-6E8A-4147-A177-3AD203B41FA5}">
                      <a16:colId xmlns:a16="http://schemas.microsoft.com/office/drawing/2014/main" val="2141695772"/>
                    </a:ext>
                  </a:extLst>
                </a:gridCol>
                <a:gridCol w="3239411">
                  <a:extLst>
                    <a:ext uri="{9D8B030D-6E8A-4147-A177-3AD203B41FA5}">
                      <a16:colId xmlns:a16="http://schemas.microsoft.com/office/drawing/2014/main" val="401448714"/>
                    </a:ext>
                  </a:extLst>
                </a:gridCol>
                <a:gridCol w="2469176">
                  <a:extLst>
                    <a:ext uri="{9D8B030D-6E8A-4147-A177-3AD203B41FA5}">
                      <a16:colId xmlns:a16="http://schemas.microsoft.com/office/drawing/2014/main" val="660881554"/>
                    </a:ext>
                  </a:extLst>
                </a:gridCol>
              </a:tblGrid>
              <a:tr h="595246">
                <a:tc>
                  <a:txBody>
                    <a:bodyPr/>
                    <a:lstStyle/>
                    <a:p>
                      <a:r>
                        <a:rPr lang="en-US" sz="1800" dirty="0">
                          <a:effectLst/>
                        </a:rPr>
                        <a:t>SCL Rating</a:t>
                      </a:r>
                    </a:p>
                  </a:txBody>
                  <a:tcPr marL="0" marR="0" marT="0" marB="0" anchor="ctr"/>
                </a:tc>
                <a:tc>
                  <a:txBody>
                    <a:bodyPr/>
                    <a:lstStyle/>
                    <a:p>
                      <a:r>
                        <a:rPr lang="en-US" sz="1800" dirty="0">
                          <a:effectLst/>
                        </a:rPr>
                        <a:t>Spam Confidence Interpretation</a:t>
                      </a:r>
                    </a:p>
                  </a:txBody>
                  <a:tcPr marL="0" marR="0" marT="0" marB="0" anchor="ctr"/>
                </a:tc>
                <a:tc>
                  <a:txBody>
                    <a:bodyPr/>
                    <a:lstStyle/>
                    <a:p>
                      <a:r>
                        <a:rPr lang="en-US" sz="1800" dirty="0">
                          <a:effectLst/>
                        </a:rPr>
                        <a:t>MT.GOV Action</a:t>
                      </a:r>
                    </a:p>
                  </a:txBody>
                  <a:tcPr marL="0" marR="0" marT="0" marB="0" anchor="ctr"/>
                </a:tc>
                <a:extLst>
                  <a:ext uri="{0D108BD9-81ED-4DB2-BD59-A6C34878D82A}">
                    <a16:rowId xmlns:a16="http://schemas.microsoft.com/office/drawing/2014/main" val="3853376933"/>
                  </a:ext>
                </a:extLst>
              </a:tr>
              <a:tr h="1050877">
                <a:tc>
                  <a:txBody>
                    <a:bodyPr/>
                    <a:lstStyle/>
                    <a:p>
                      <a:r>
                        <a:rPr lang="en-US" sz="1800" dirty="0">
                          <a:effectLst/>
                        </a:rPr>
                        <a:t>-1</a:t>
                      </a:r>
                    </a:p>
                  </a:txBody>
                  <a:tcPr marL="0" marR="0" marT="0" marB="0" anchor="ctr"/>
                </a:tc>
                <a:tc>
                  <a:txBody>
                    <a:bodyPr/>
                    <a:lstStyle/>
                    <a:p>
                      <a:r>
                        <a:rPr lang="en-US" sz="1800" dirty="0">
                          <a:effectLst/>
                        </a:rPr>
                        <a:t>Non-Spam coming from safe sender, safe recipient, or safe listed IP address (trusted Partner)</a:t>
                      </a:r>
                    </a:p>
                  </a:txBody>
                  <a:tcPr marL="0" marR="0" marT="0" marB="0" anchor="ctr"/>
                </a:tc>
                <a:tc>
                  <a:txBody>
                    <a:bodyPr/>
                    <a:lstStyle/>
                    <a:p>
                      <a:r>
                        <a:rPr lang="en-US" sz="1800" dirty="0">
                          <a:effectLst/>
                        </a:rPr>
                        <a:t>Deliver the message to the recipient's mailbox</a:t>
                      </a:r>
                    </a:p>
                  </a:txBody>
                  <a:tcPr marL="0" marR="0" marT="0" marB="0" anchor="ctr"/>
                </a:tc>
                <a:extLst>
                  <a:ext uri="{0D108BD9-81ED-4DB2-BD59-A6C34878D82A}">
                    <a16:rowId xmlns:a16="http://schemas.microsoft.com/office/drawing/2014/main" val="3406770208"/>
                  </a:ext>
                </a:extLst>
              </a:tr>
              <a:tr h="1016758">
                <a:tc>
                  <a:txBody>
                    <a:bodyPr/>
                    <a:lstStyle/>
                    <a:p>
                      <a:r>
                        <a:rPr lang="en-US" sz="1800" dirty="0">
                          <a:effectLst/>
                        </a:rPr>
                        <a:t>0,1</a:t>
                      </a:r>
                    </a:p>
                  </a:txBody>
                  <a:tcPr marL="0" marR="0" marT="0" marB="0" anchor="ctr"/>
                </a:tc>
                <a:tc>
                  <a:txBody>
                    <a:bodyPr/>
                    <a:lstStyle/>
                    <a:p>
                      <a:r>
                        <a:rPr lang="en-US" sz="1800" dirty="0">
                          <a:effectLst/>
                        </a:rPr>
                        <a:t>Non-Spam because the message was scanned and determined to be clean</a:t>
                      </a:r>
                    </a:p>
                  </a:txBody>
                  <a:tcPr marL="0" marR="0" marT="0" marB="0" anchor="ctr"/>
                </a:tc>
                <a:tc>
                  <a:txBody>
                    <a:bodyPr/>
                    <a:lstStyle/>
                    <a:p>
                      <a:r>
                        <a:rPr lang="en-US" sz="1800" dirty="0">
                          <a:effectLst/>
                        </a:rPr>
                        <a:t>Deliver the message to the recipient's mailbox</a:t>
                      </a:r>
                    </a:p>
                  </a:txBody>
                  <a:tcPr marL="0" marR="0" marT="0" marB="0" anchor="ctr"/>
                </a:tc>
                <a:extLst>
                  <a:ext uri="{0D108BD9-81ED-4DB2-BD59-A6C34878D82A}">
                    <a16:rowId xmlns:a16="http://schemas.microsoft.com/office/drawing/2014/main" val="2488267980"/>
                  </a:ext>
                </a:extLst>
              </a:tr>
              <a:tr h="1153288">
                <a:tc>
                  <a:txBody>
                    <a:bodyPr/>
                    <a:lstStyle/>
                    <a:p>
                      <a:r>
                        <a:rPr lang="en-US" sz="1800" dirty="0">
                          <a:effectLst/>
                        </a:rPr>
                        <a:t>5,6</a:t>
                      </a:r>
                    </a:p>
                  </a:txBody>
                  <a:tcPr marL="0" marR="0" marT="0" marB="0" anchor="ctr"/>
                </a:tc>
                <a:tc>
                  <a:txBody>
                    <a:bodyPr/>
                    <a:lstStyle/>
                    <a:p>
                      <a:r>
                        <a:rPr lang="en-US" sz="1800" dirty="0">
                          <a:effectLst/>
                        </a:rPr>
                        <a:t>Spam</a:t>
                      </a:r>
                    </a:p>
                  </a:txBody>
                  <a:tcPr marL="0" marR="0" marT="0" marB="0" anchor="ctr"/>
                </a:tc>
                <a:tc>
                  <a:txBody>
                    <a:bodyPr/>
                    <a:lstStyle/>
                    <a:p>
                      <a:r>
                        <a:rPr lang="en-US" sz="1800" dirty="0">
                          <a:effectLst/>
                        </a:rPr>
                        <a:t>Quarantine</a:t>
                      </a:r>
                    </a:p>
                  </a:txBody>
                  <a:tcPr marL="0" marR="0" marT="0" marB="0" anchor="ctr"/>
                </a:tc>
                <a:extLst>
                  <a:ext uri="{0D108BD9-81ED-4DB2-BD59-A6C34878D82A}">
                    <a16:rowId xmlns:a16="http://schemas.microsoft.com/office/drawing/2014/main" val="1847654298"/>
                  </a:ext>
                </a:extLst>
              </a:tr>
              <a:tr h="1153288">
                <a:tc>
                  <a:txBody>
                    <a:bodyPr/>
                    <a:lstStyle/>
                    <a:p>
                      <a:r>
                        <a:rPr lang="en-US" sz="1800" dirty="0">
                          <a:effectLst/>
                        </a:rPr>
                        <a:t>7,8,9 </a:t>
                      </a:r>
                    </a:p>
                  </a:txBody>
                  <a:tcPr marL="0" marR="0" marT="0" marB="0" anchor="ctr"/>
                </a:tc>
                <a:tc>
                  <a:txBody>
                    <a:bodyPr/>
                    <a:lstStyle/>
                    <a:p>
                      <a:r>
                        <a:rPr lang="en-US" sz="1800" dirty="0">
                          <a:effectLst/>
                        </a:rPr>
                        <a:t>High confidence spam</a:t>
                      </a:r>
                    </a:p>
                  </a:txBody>
                  <a:tcPr marL="0" marR="0" marT="0" marB="0" anchor="ctr"/>
                </a:tc>
                <a:tc>
                  <a:txBody>
                    <a:bodyPr/>
                    <a:lstStyle/>
                    <a:p>
                      <a:r>
                        <a:rPr lang="en-US" sz="1800" dirty="0">
                          <a:effectLst/>
                        </a:rPr>
                        <a:t>Delete</a:t>
                      </a:r>
                    </a:p>
                  </a:txBody>
                  <a:tcPr marL="0" marR="0" marT="0" marB="0" anchor="ctr"/>
                </a:tc>
                <a:extLst>
                  <a:ext uri="{0D108BD9-81ED-4DB2-BD59-A6C34878D82A}">
                    <a16:rowId xmlns:a16="http://schemas.microsoft.com/office/drawing/2014/main" val="571424762"/>
                  </a:ext>
                </a:extLst>
              </a:tr>
            </a:tbl>
          </a:graphicData>
        </a:graphic>
      </p:graphicFrame>
    </p:spTree>
    <p:extLst>
      <p:ext uri="{BB962C8B-B14F-4D97-AF65-F5344CB8AC3E}">
        <p14:creationId xmlns:p14="http://schemas.microsoft.com/office/powerpoint/2010/main" val="162954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Placeholder 3">
            <a:extLst>
              <a:ext uri="{FF2B5EF4-FFF2-40B4-BE49-F238E27FC236}">
                <a16:creationId xmlns:a16="http://schemas.microsoft.com/office/drawing/2014/main" id="{513350CD-C6BC-4EF8-82D0-3D5D084B278E}"/>
              </a:ext>
            </a:extLst>
          </p:cNvPr>
          <p:cNvPicPr>
            <a:picLocks noGrp="1" noChangeAspect="1"/>
          </p:cNvPicPr>
          <p:nvPr>
            <p:ph type="pic" idx="1"/>
          </p:nvPr>
        </p:nvPicPr>
        <p:blipFill rotWithShape="1">
          <a:blip r:embed="rId2"/>
          <a:srcRect t="339" b="339"/>
          <a:stretch/>
        </p:blipFill>
        <p:spPr>
          <a:xfrm>
            <a:off x="4510280" y="961812"/>
            <a:ext cx="6244838" cy="4930987"/>
          </a:xfrm>
          <a:prstGeom prst="rect">
            <a:avLst/>
          </a:prstGeom>
        </p:spPr>
      </p:pic>
      <p:sp>
        <p:nvSpPr>
          <p:cNvPr id="5" name="Title 4">
            <a:extLst>
              <a:ext uri="{FF2B5EF4-FFF2-40B4-BE49-F238E27FC236}">
                <a16:creationId xmlns:a16="http://schemas.microsoft.com/office/drawing/2014/main" id="{A6F8F693-A3E6-4189-B1B5-8EBF2B570FB8}"/>
              </a:ext>
            </a:extLst>
          </p:cNvPr>
          <p:cNvSpPr>
            <a:spLocks noGrp="1"/>
          </p:cNvSpPr>
          <p:nvPr>
            <p:ph type="title"/>
          </p:nvPr>
        </p:nvSpPr>
        <p:spPr/>
        <p:txBody>
          <a:bodyPr/>
          <a:lstStyle/>
          <a:p>
            <a:endParaRPr lang="en-US"/>
          </a:p>
        </p:txBody>
      </p:sp>
      <p:pic>
        <p:nvPicPr>
          <p:cNvPr id="6" name="Picture 5">
            <a:extLst>
              <a:ext uri="{FF2B5EF4-FFF2-40B4-BE49-F238E27FC236}">
                <a16:creationId xmlns:a16="http://schemas.microsoft.com/office/drawing/2014/main" id="{BC85CC1C-DEDA-46AF-AF45-40C55BA370C8}"/>
              </a:ext>
            </a:extLst>
          </p:cNvPr>
          <p:cNvPicPr>
            <a:picLocks noChangeAspect="1"/>
          </p:cNvPicPr>
          <p:nvPr/>
        </p:nvPicPr>
        <p:blipFill>
          <a:blip r:embed="rId3"/>
          <a:stretch>
            <a:fillRect/>
          </a:stretch>
        </p:blipFill>
        <p:spPr>
          <a:xfrm>
            <a:off x="1436882" y="2350913"/>
            <a:ext cx="2149150" cy="2156173"/>
          </a:xfrm>
          <a:prstGeom prst="rect">
            <a:avLst/>
          </a:prstGeom>
        </p:spPr>
      </p:pic>
    </p:spTree>
    <p:extLst>
      <p:ext uri="{BB962C8B-B14F-4D97-AF65-F5344CB8AC3E}">
        <p14:creationId xmlns:p14="http://schemas.microsoft.com/office/powerpoint/2010/main" val="2550550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AFD4A-A2CB-4732-90B2-E4B456DC6477}"/>
              </a:ext>
            </a:extLst>
          </p:cNvPr>
          <p:cNvSpPr>
            <a:spLocks noGrp="1"/>
          </p:cNvSpPr>
          <p:nvPr>
            <p:ph type="title"/>
          </p:nvPr>
        </p:nvSpPr>
        <p:spPr>
          <a:xfrm>
            <a:off x="838200" y="173333"/>
            <a:ext cx="10515600" cy="1325563"/>
          </a:xfrm>
        </p:spPr>
        <p:txBody>
          <a:bodyPr>
            <a:normAutofit/>
          </a:bodyPr>
          <a:lstStyle/>
          <a:p>
            <a:r>
              <a:rPr lang="en-US" dirty="0"/>
              <a:t>Links</a:t>
            </a:r>
          </a:p>
        </p:txBody>
      </p:sp>
      <p:sp>
        <p:nvSpPr>
          <p:cNvPr id="3" name="Content Placeholder 2">
            <a:extLst>
              <a:ext uri="{FF2B5EF4-FFF2-40B4-BE49-F238E27FC236}">
                <a16:creationId xmlns:a16="http://schemas.microsoft.com/office/drawing/2014/main" id="{39241FBA-D21D-4E79-BBE4-763F135E4397}"/>
              </a:ext>
            </a:extLst>
          </p:cNvPr>
          <p:cNvSpPr>
            <a:spLocks noGrp="1"/>
          </p:cNvSpPr>
          <p:nvPr>
            <p:ph idx="1"/>
          </p:nvPr>
        </p:nvSpPr>
        <p:spPr>
          <a:xfrm>
            <a:off x="612087" y="1073913"/>
            <a:ext cx="10515600" cy="5486168"/>
          </a:xfrm>
        </p:spPr>
        <p:txBody>
          <a:bodyPr vert="horz" lIns="91440" tIns="45720" rIns="91440" bIns="45720" rtlCol="0" anchor="t">
            <a:noAutofit/>
          </a:bodyPr>
          <a:lstStyle/>
          <a:p>
            <a:r>
              <a:rPr lang="en-US" sz="1000" dirty="0">
                <a:cs typeface="Calibri"/>
              </a:rPr>
              <a:t>Link to view user accessible quarantine</a:t>
            </a:r>
          </a:p>
          <a:p>
            <a:pPr lvl="1"/>
            <a:r>
              <a:rPr lang="en-US" sz="1000" dirty="0">
                <a:cs typeface="Calibri"/>
                <a:hlinkClick r:id="rId2"/>
              </a:rPr>
              <a:t>https://protection.office.com/?hash=/quarantine</a:t>
            </a:r>
            <a:endParaRPr lang="en-US" sz="1000" dirty="0">
              <a:cs typeface="Calibri"/>
            </a:endParaRPr>
          </a:p>
          <a:p>
            <a:r>
              <a:rPr lang="en-US" sz="1000" dirty="0">
                <a:hlinkClick r:id="rId3"/>
              </a:rPr>
              <a:t>NMG ITPro Exchange SPAM FAQ</a:t>
            </a:r>
            <a:endParaRPr lang="en-US" sz="1000" dirty="0">
              <a:cs typeface="Calibri"/>
            </a:endParaRPr>
          </a:p>
          <a:p>
            <a:pPr lvl="1"/>
            <a:r>
              <a:rPr lang="en-US" sz="1000" dirty="0">
                <a:hlinkClick r:id="rId3"/>
              </a:rPr>
              <a:t>https://mtgov.sharepoint.com/sites/ent-sitsd/NMG/ITPro/SitePages/Exchange%20Spam%20FAQ.aspx</a:t>
            </a:r>
            <a:endParaRPr lang="en-US" sz="1000" dirty="0">
              <a:cs typeface="Calibri"/>
            </a:endParaRPr>
          </a:p>
          <a:p>
            <a:pPr lvl="2"/>
            <a:r>
              <a:rPr lang="en-US" sz="1000" dirty="0"/>
              <a:t>“The State of Montana does not allow white lists (also known as safe sender lists) as this would cause all email messages from that sender to be trusted regardless of content or originating server.</a:t>
            </a:r>
            <a:endParaRPr lang="en-US" sz="1000" dirty="0">
              <a:cs typeface="Calibri"/>
            </a:endParaRPr>
          </a:p>
          <a:p>
            <a:pPr marL="914400" lvl="2" indent="0">
              <a:buNone/>
            </a:pPr>
            <a:endParaRPr lang="en-US" sz="1000" dirty="0">
              <a:cs typeface="Calibri"/>
            </a:endParaRPr>
          </a:p>
          <a:p>
            <a:pPr lvl="2"/>
            <a:r>
              <a:rPr lang="en-US" sz="1000" dirty="0"/>
              <a:t>If we were to “white list” a user or domain (say bob@builder.com or his domain builder.com), then anyone could send e-mails claiming to be bob@builder.com or another user from that domain.  Every e-mail sent (from bob or anyone pretending to be them) would be allowed because they are "white listed".  Alternatively it's possible bob@builder.com </a:t>
            </a:r>
            <a:r>
              <a:rPr lang="en-US" sz="1000" dirty="0" err="1"/>
              <a:t>themself</a:t>
            </a:r>
            <a:r>
              <a:rPr lang="en-US" sz="1000" dirty="0"/>
              <a:t> could get compromised and start sending spam, phishing, or malicious e-mails.</a:t>
            </a:r>
            <a:br>
              <a:rPr lang="en-US" sz="1000" dirty="0">
                <a:cs typeface="Calibri"/>
              </a:rPr>
            </a:br>
            <a:r>
              <a:rPr lang="en-US" sz="1000" dirty="0"/>
              <a:t>When you white list a user or domain any e-mail matching that sender from any source, legitimate or malicious, bypasses spam filters, anti-phishing filters, and in some cases even attachment scanning and malware filters.  Further, if we whitelist bob@builder.com then anyone pretending to be them would be able to send e-mail to any recipient we host mail for, not just a select group wanting the whitelist.</a:t>
            </a:r>
            <a:br>
              <a:rPr lang="en-US" sz="1000" dirty="0">
                <a:cs typeface="Calibri"/>
              </a:rPr>
            </a:br>
            <a:endParaRPr lang="en-US" sz="1000" dirty="0">
              <a:cs typeface="Calibri"/>
            </a:endParaRPr>
          </a:p>
          <a:p>
            <a:pPr lvl="2"/>
            <a:r>
              <a:rPr lang="en-US" sz="1000" dirty="0"/>
              <a:t>A good analogy to understand why whitelisting is an unsecure practice is like your bank debit card.  You write "see ID" on your card because you want anyone using the card to have to </a:t>
            </a:r>
            <a:r>
              <a:rPr lang="en-US" sz="1000" err="1"/>
              <a:t>proove</a:t>
            </a:r>
            <a:r>
              <a:rPr lang="en-US" sz="1000" dirty="0"/>
              <a:t> they are you, you want to keep your bank information and money secure.  Whitelisting would then be like asking the bank to allowing anyone who walks up and shows any ID regardless of who they are to be able to access your bank information or money.”</a:t>
            </a:r>
            <a:endParaRPr lang="en-US" sz="1000" dirty="0">
              <a:cs typeface="Calibri"/>
            </a:endParaRPr>
          </a:p>
          <a:p>
            <a:pPr lvl="1"/>
            <a:endParaRPr lang="en-US" sz="1000" dirty="0">
              <a:cs typeface="Calibri"/>
            </a:endParaRPr>
          </a:p>
          <a:p>
            <a:r>
              <a:rPr lang="en-US" sz="1000" dirty="0">
                <a:hlinkClick r:id="rId4"/>
              </a:rPr>
              <a:t>https://www.spamstopshere.com/blog/email-security/whitelist-dangers-and-cyber-security</a:t>
            </a:r>
            <a:endParaRPr lang="en-US" sz="1000" dirty="0">
              <a:cs typeface="Calibri"/>
            </a:endParaRPr>
          </a:p>
          <a:p>
            <a:pPr lvl="1"/>
            <a:r>
              <a:rPr lang="en-US" sz="1000" dirty="0"/>
              <a:t>“If your antispam program encourages you to use whitelists, it probably has to rely on that to compensate for a high false positive rate. That's a bad thing, because whitelisting introduces new security risks.”</a:t>
            </a:r>
            <a:endParaRPr lang="en-US" sz="1000" dirty="0">
              <a:cs typeface="Calibri"/>
            </a:endParaRPr>
          </a:p>
          <a:p>
            <a:r>
              <a:rPr lang="en-US" sz="1000" dirty="0">
                <a:cs typeface="Calibri"/>
                <a:hlinkClick r:id="rId5"/>
              </a:rPr>
              <a:t>https://searchsecurity.techtarget.com/answer/Will-using-whitelists-and-blacklists-effectively-stop-spam</a:t>
            </a:r>
            <a:endParaRPr lang="en-US" sz="1000" dirty="0">
              <a:cs typeface="Calibri"/>
            </a:endParaRPr>
          </a:p>
          <a:p>
            <a:pPr lvl="1"/>
            <a:r>
              <a:rPr lang="en-US" sz="1000" dirty="0">
                <a:cs typeface="Calibri"/>
              </a:rPr>
              <a:t> "</a:t>
            </a:r>
            <a:r>
              <a:rPr lang="en" sz="1000" dirty="0">
                <a:cs typeface="Calibri"/>
              </a:rPr>
              <a:t>Creating either list is time-consuming, but a white-listed sender's system, in particular, can easily be compromised. Should this happen, your email system would allow spam from the mail server until the sender from the whitelist is removed."</a:t>
            </a:r>
            <a:endParaRPr lang="en-US" sz="1000" dirty="0">
              <a:cs typeface="Calibri"/>
            </a:endParaRPr>
          </a:p>
          <a:p>
            <a:r>
              <a:rPr lang="en-US" sz="1000" dirty="0">
                <a:cs typeface="Calibri"/>
                <a:hlinkClick r:id="rId6"/>
              </a:rPr>
              <a:t>https://www.emailage.com/corporate-domains-whitelisting/</a:t>
            </a:r>
            <a:endParaRPr lang="en-US" sz="1000" dirty="0">
              <a:cs typeface="Calibri"/>
            </a:endParaRPr>
          </a:p>
          <a:p>
            <a:pPr lvl="1"/>
            <a:r>
              <a:rPr lang="en-US" sz="1000" dirty="0">
                <a:cs typeface="Calibri"/>
                <a:hlinkClick r:id="rId6"/>
              </a:rPr>
              <a:t>“</a:t>
            </a:r>
            <a:r>
              <a:rPr lang="en-US" sz="1000" dirty="0"/>
              <a:t>You should never blindly trust corporate domains, simply because they can be exploited by fraudsters just like regular webmail domains.</a:t>
            </a:r>
            <a:r>
              <a:rPr lang="en-US" sz="1000" dirty="0">
                <a:hlinkClick r:id="rId6"/>
              </a:rPr>
              <a:t>”</a:t>
            </a:r>
            <a:endParaRPr lang="en-US" sz="1000" dirty="0">
              <a:cs typeface="Calibri"/>
              <a:hlinkClick r:id="rId6"/>
            </a:endParaRPr>
          </a:p>
          <a:p>
            <a:r>
              <a:rPr lang="en-US" sz="1000" dirty="0">
                <a:cs typeface="Calibri"/>
                <a:hlinkClick r:id="rId7"/>
              </a:rPr>
              <a:t>https://oit.williams.edu/help-docs/why-oit-does-not-whitelist-domains/</a:t>
            </a:r>
            <a:endParaRPr lang="en-US" sz="1000" dirty="0">
              <a:cs typeface="Calibri"/>
            </a:endParaRPr>
          </a:p>
          <a:p>
            <a:pPr lvl="1"/>
            <a:r>
              <a:rPr lang="en-US" sz="1000" dirty="0">
                <a:cs typeface="Calibri"/>
              </a:rPr>
              <a:t>"Whitelisting means making an exception to the rules that allows all mail to come in from a site without being checked.  This circumvents our protection and opens us up to any problems on site XYZ.  It is better to let the anti-spam appliance do its job and keep the protection that it offers."</a:t>
            </a:r>
          </a:p>
          <a:p>
            <a:endParaRPr lang="en-US" sz="1000" dirty="0">
              <a:cs typeface="Calibri"/>
            </a:endParaRPr>
          </a:p>
          <a:p>
            <a:endParaRPr lang="en-US" sz="1000" dirty="0">
              <a:cs typeface="Calibri"/>
            </a:endParaRPr>
          </a:p>
          <a:p>
            <a:endParaRPr lang="en-US" sz="600">
              <a:cs typeface="Calibri"/>
            </a:endParaRPr>
          </a:p>
        </p:txBody>
      </p:sp>
    </p:spTree>
    <p:extLst>
      <p:ext uri="{BB962C8B-B14F-4D97-AF65-F5344CB8AC3E}">
        <p14:creationId xmlns:p14="http://schemas.microsoft.com/office/powerpoint/2010/main" val="3809107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498FAA1-6D41-42A1-875C-38407BA0C5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8287" y="1238024"/>
            <a:ext cx="7888669" cy="3939085"/>
          </a:xfrm>
          <a:prstGeom prst="rect">
            <a:avLst/>
          </a:prstGeom>
        </p:spPr>
      </p:pic>
      <p:sp>
        <p:nvSpPr>
          <p:cNvPr id="6" name="Title 5">
            <a:extLst>
              <a:ext uri="{FF2B5EF4-FFF2-40B4-BE49-F238E27FC236}">
                <a16:creationId xmlns:a16="http://schemas.microsoft.com/office/drawing/2014/main" id="{71AF07DD-60A3-4C07-82A9-70173A398CDE}"/>
              </a:ext>
            </a:extLst>
          </p:cNvPr>
          <p:cNvSpPr>
            <a:spLocks noGrp="1"/>
          </p:cNvSpPr>
          <p:nvPr>
            <p:ph type="title"/>
          </p:nvPr>
        </p:nvSpPr>
        <p:spPr/>
        <p:txBody>
          <a:bodyPr>
            <a:normAutofit/>
          </a:bodyPr>
          <a:lstStyle/>
          <a:p>
            <a:r>
              <a:rPr lang="en-US" sz="1200"/>
              <a:t>From SPAMSTOPSHERE</a:t>
            </a:r>
            <a:endParaRPr lang="en-US" sz="1200" dirty="0"/>
          </a:p>
        </p:txBody>
      </p:sp>
      <p:sp>
        <p:nvSpPr>
          <p:cNvPr id="2" name="TextBox 1">
            <a:extLst>
              <a:ext uri="{FF2B5EF4-FFF2-40B4-BE49-F238E27FC236}">
                <a16:creationId xmlns:a16="http://schemas.microsoft.com/office/drawing/2014/main" id="{FFFE13D4-A726-4A85-A51E-AF376C486F8D}"/>
              </a:ext>
            </a:extLst>
          </p:cNvPr>
          <p:cNvSpPr txBox="1"/>
          <p:nvPr/>
        </p:nvSpPr>
        <p:spPr>
          <a:xfrm>
            <a:off x="1410345" y="4576944"/>
            <a:ext cx="5253925" cy="1477328"/>
          </a:xfrm>
          <a:prstGeom prst="rect">
            <a:avLst/>
          </a:prstGeom>
          <a:noFill/>
        </p:spPr>
        <p:txBody>
          <a:bodyPr wrap="square" rtlCol="0">
            <a:spAutoFit/>
          </a:bodyPr>
          <a:lstStyle/>
          <a:p>
            <a:r>
              <a:rPr lang="en-US" b="1" u="sng" dirty="0"/>
              <a:t>Whitelisting bypasses:</a:t>
            </a:r>
          </a:p>
          <a:p>
            <a:pPr marL="285750" indent="-285750">
              <a:buFont typeface="Arial" panose="020B0604020202020204" pitchFamily="34" charset="0"/>
              <a:buChar char="•"/>
            </a:pPr>
            <a:r>
              <a:rPr lang="en-US" dirty="0">
                <a:highlight>
                  <a:srgbClr val="FFFF00"/>
                </a:highlight>
              </a:rPr>
              <a:t>Anti-phishing</a:t>
            </a:r>
          </a:p>
          <a:p>
            <a:pPr marL="285750" indent="-285750">
              <a:buFont typeface="Arial" panose="020B0604020202020204" pitchFamily="34" charset="0"/>
              <a:buChar char="•"/>
            </a:pPr>
            <a:r>
              <a:rPr lang="en-US" dirty="0">
                <a:highlight>
                  <a:srgbClr val="FFFF00"/>
                </a:highlight>
              </a:rPr>
              <a:t>Anti-spoofing</a:t>
            </a:r>
          </a:p>
          <a:p>
            <a:pPr marL="285750" indent="-285750">
              <a:buFont typeface="Arial" panose="020B0604020202020204" pitchFamily="34" charset="0"/>
              <a:buChar char="•"/>
            </a:pPr>
            <a:r>
              <a:rPr lang="en-US" dirty="0">
                <a:highlight>
                  <a:srgbClr val="FFFF00"/>
                </a:highlight>
              </a:rPr>
              <a:t>Anti-malware</a:t>
            </a:r>
          </a:p>
          <a:p>
            <a:pPr marL="285750" indent="-285750">
              <a:buFont typeface="Arial" panose="020B0604020202020204" pitchFamily="34" charset="0"/>
              <a:buChar char="•"/>
            </a:pPr>
            <a:r>
              <a:rPr lang="en-US" dirty="0">
                <a:highlight>
                  <a:srgbClr val="FFFF00"/>
                </a:highlight>
              </a:rPr>
              <a:t>Anti-virus</a:t>
            </a:r>
          </a:p>
        </p:txBody>
      </p:sp>
      <p:sp>
        <p:nvSpPr>
          <p:cNvPr id="3" name="TextBox 2">
            <a:extLst>
              <a:ext uri="{FF2B5EF4-FFF2-40B4-BE49-F238E27FC236}">
                <a16:creationId xmlns:a16="http://schemas.microsoft.com/office/drawing/2014/main" id="{69E7BFD4-1529-45DF-8B07-0D6E7EEBECA3}"/>
              </a:ext>
            </a:extLst>
          </p:cNvPr>
          <p:cNvSpPr txBox="1"/>
          <p:nvPr/>
        </p:nvSpPr>
        <p:spPr>
          <a:xfrm>
            <a:off x="3394112" y="247577"/>
            <a:ext cx="4417017" cy="369332"/>
          </a:xfrm>
          <a:prstGeom prst="rect">
            <a:avLst/>
          </a:prstGeom>
          <a:noFill/>
        </p:spPr>
        <p:txBody>
          <a:bodyPr wrap="square" rtlCol="0">
            <a:spAutoFit/>
          </a:bodyPr>
          <a:lstStyle/>
          <a:p>
            <a:r>
              <a:rPr lang="en-US" dirty="0"/>
              <a:t>What does it mean </a:t>
            </a:r>
            <a:r>
              <a:rPr lang="en-US"/>
              <a:t>to </a:t>
            </a:r>
            <a:r>
              <a:rPr lang="en-US" dirty="0"/>
              <a:t>Whitelist?</a:t>
            </a:r>
            <a:endParaRPr lang="en-US"/>
          </a:p>
        </p:txBody>
      </p:sp>
    </p:spTree>
    <p:extLst>
      <p:ext uri="{BB962C8B-B14F-4D97-AF65-F5344CB8AC3E}">
        <p14:creationId xmlns:p14="http://schemas.microsoft.com/office/powerpoint/2010/main" val="1834793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65F77-E8BD-47D4-A630-EAC70E342B4A}"/>
              </a:ext>
            </a:extLst>
          </p:cNvPr>
          <p:cNvSpPr>
            <a:spLocks noGrp="1"/>
          </p:cNvSpPr>
          <p:nvPr>
            <p:ph type="title"/>
          </p:nvPr>
        </p:nvSpPr>
        <p:spPr/>
        <p:txBody>
          <a:bodyPr vert="horz" lIns="91440" tIns="45720" rIns="91440" bIns="45720" rtlCol="0">
            <a:normAutofit/>
          </a:bodyPr>
          <a:lstStyle/>
          <a:p>
            <a:r>
              <a:rPr lang="en-US" kern="1200" dirty="0">
                <a:latin typeface="+mj-lt"/>
                <a:ea typeface="+mj-ea"/>
                <a:cs typeface="+mj-cs"/>
              </a:rPr>
              <a:t>Monthly Mail Report</a:t>
            </a:r>
            <a:br>
              <a:rPr lang="en-US" kern="1200" dirty="0">
                <a:latin typeface="+mj-lt"/>
                <a:cs typeface="Calibri Light"/>
              </a:rPr>
            </a:br>
            <a:r>
              <a:rPr lang="en-US" sz="800" kern="1200" dirty="0">
                <a:latin typeface="+mj-lt"/>
                <a:ea typeface="+mj-ea"/>
                <a:cs typeface="+mj-cs"/>
              </a:rPr>
              <a:t>Available in Splunk</a:t>
            </a:r>
            <a:endParaRPr lang="en-US" sz="800" kern="1200" dirty="0">
              <a:latin typeface="+mj-lt"/>
              <a:cs typeface="Calibri Light"/>
            </a:endParaRPr>
          </a:p>
        </p:txBody>
      </p:sp>
      <p:graphicFrame>
        <p:nvGraphicFramePr>
          <p:cNvPr id="4" name="Table 3">
            <a:extLst>
              <a:ext uri="{FF2B5EF4-FFF2-40B4-BE49-F238E27FC236}">
                <a16:creationId xmlns:a16="http://schemas.microsoft.com/office/drawing/2014/main" id="{B8CA2FA1-A8FC-4A85-A53C-65663047BC2F}"/>
              </a:ext>
            </a:extLst>
          </p:cNvPr>
          <p:cNvGraphicFramePr>
            <a:graphicFrameLocks noGrp="1"/>
          </p:cNvGraphicFramePr>
          <p:nvPr>
            <p:extLst>
              <p:ext uri="{D42A27DB-BD31-4B8C-83A1-F6EECF244321}">
                <p14:modId xmlns:p14="http://schemas.microsoft.com/office/powerpoint/2010/main" val="393453269"/>
              </p:ext>
            </p:extLst>
          </p:nvPr>
        </p:nvGraphicFramePr>
        <p:xfrm>
          <a:off x="22746" y="1717343"/>
          <a:ext cx="12165913" cy="1097280"/>
        </p:xfrm>
        <a:graphic>
          <a:graphicData uri="http://schemas.openxmlformats.org/drawingml/2006/table">
            <a:tbl>
              <a:tblPr firstRow="1" bandRow="1">
                <a:tableStyleId>{5C22544A-7EE6-4342-B048-85BDC9FD1C3A}</a:tableStyleId>
              </a:tblPr>
              <a:tblGrid>
                <a:gridCol w="771098">
                  <a:extLst>
                    <a:ext uri="{9D8B030D-6E8A-4147-A177-3AD203B41FA5}">
                      <a16:colId xmlns:a16="http://schemas.microsoft.com/office/drawing/2014/main" val="1995894788"/>
                    </a:ext>
                  </a:extLst>
                </a:gridCol>
                <a:gridCol w="566379">
                  <a:extLst>
                    <a:ext uri="{9D8B030D-6E8A-4147-A177-3AD203B41FA5}">
                      <a16:colId xmlns:a16="http://schemas.microsoft.com/office/drawing/2014/main" val="888938328"/>
                    </a:ext>
                  </a:extLst>
                </a:gridCol>
                <a:gridCol w="1023581">
                  <a:extLst>
                    <a:ext uri="{9D8B030D-6E8A-4147-A177-3AD203B41FA5}">
                      <a16:colId xmlns:a16="http://schemas.microsoft.com/office/drawing/2014/main" val="2173176661"/>
                    </a:ext>
                  </a:extLst>
                </a:gridCol>
                <a:gridCol w="982637">
                  <a:extLst>
                    <a:ext uri="{9D8B030D-6E8A-4147-A177-3AD203B41FA5}">
                      <a16:colId xmlns:a16="http://schemas.microsoft.com/office/drawing/2014/main" val="2721187282"/>
                    </a:ext>
                  </a:extLst>
                </a:gridCol>
                <a:gridCol w="928046">
                  <a:extLst>
                    <a:ext uri="{9D8B030D-6E8A-4147-A177-3AD203B41FA5}">
                      <a16:colId xmlns:a16="http://schemas.microsoft.com/office/drawing/2014/main" val="1560881863"/>
                    </a:ext>
                  </a:extLst>
                </a:gridCol>
                <a:gridCol w="1105465">
                  <a:extLst>
                    <a:ext uri="{9D8B030D-6E8A-4147-A177-3AD203B41FA5}">
                      <a16:colId xmlns:a16="http://schemas.microsoft.com/office/drawing/2014/main" val="3378642596"/>
                    </a:ext>
                  </a:extLst>
                </a:gridCol>
                <a:gridCol w="982637">
                  <a:extLst>
                    <a:ext uri="{9D8B030D-6E8A-4147-A177-3AD203B41FA5}">
                      <a16:colId xmlns:a16="http://schemas.microsoft.com/office/drawing/2014/main" val="618224964"/>
                    </a:ext>
                  </a:extLst>
                </a:gridCol>
                <a:gridCol w="839336">
                  <a:extLst>
                    <a:ext uri="{9D8B030D-6E8A-4147-A177-3AD203B41FA5}">
                      <a16:colId xmlns:a16="http://schemas.microsoft.com/office/drawing/2014/main" val="1497305993"/>
                    </a:ext>
                  </a:extLst>
                </a:gridCol>
                <a:gridCol w="1037228">
                  <a:extLst>
                    <a:ext uri="{9D8B030D-6E8A-4147-A177-3AD203B41FA5}">
                      <a16:colId xmlns:a16="http://schemas.microsoft.com/office/drawing/2014/main" val="3247838450"/>
                    </a:ext>
                  </a:extLst>
                </a:gridCol>
                <a:gridCol w="1057700">
                  <a:extLst>
                    <a:ext uri="{9D8B030D-6E8A-4147-A177-3AD203B41FA5}">
                      <a16:colId xmlns:a16="http://schemas.microsoft.com/office/drawing/2014/main" val="416172709"/>
                    </a:ext>
                  </a:extLst>
                </a:gridCol>
                <a:gridCol w="899707">
                  <a:extLst>
                    <a:ext uri="{9D8B030D-6E8A-4147-A177-3AD203B41FA5}">
                      <a16:colId xmlns:a16="http://schemas.microsoft.com/office/drawing/2014/main" val="314451635"/>
                    </a:ext>
                  </a:extLst>
                </a:gridCol>
                <a:gridCol w="839336">
                  <a:extLst>
                    <a:ext uri="{9D8B030D-6E8A-4147-A177-3AD203B41FA5}">
                      <a16:colId xmlns:a16="http://schemas.microsoft.com/office/drawing/2014/main" val="1802343493"/>
                    </a:ext>
                  </a:extLst>
                </a:gridCol>
                <a:gridCol w="1132763">
                  <a:extLst>
                    <a:ext uri="{9D8B030D-6E8A-4147-A177-3AD203B41FA5}">
                      <a16:colId xmlns:a16="http://schemas.microsoft.com/office/drawing/2014/main" val="3135851866"/>
                    </a:ext>
                  </a:extLst>
                </a:gridCol>
              </a:tblGrid>
              <a:tr h="190500">
                <a:tc>
                  <a:txBody>
                    <a:bodyPr/>
                    <a:lstStyle/>
                    <a:p>
                      <a:r>
                        <a:rPr lang="en-US" dirty="0">
                          <a:effectLst/>
                        </a:rPr>
                        <a:t>Month</a:t>
                      </a:r>
                    </a:p>
                  </a:txBody>
                  <a:tcPr marL="0" marR="0" marT="0" marB="0" anchor="ctr"/>
                </a:tc>
                <a:tc>
                  <a:txBody>
                    <a:bodyPr/>
                    <a:lstStyle/>
                    <a:p>
                      <a:r>
                        <a:rPr lang="en-US" dirty="0">
                          <a:effectLst/>
                        </a:rPr>
                        <a:t>Year</a:t>
                      </a:r>
                    </a:p>
                  </a:txBody>
                  <a:tcPr marL="0" marR="0" marT="0" marB="0" anchor="ctr"/>
                </a:tc>
                <a:tc>
                  <a:txBody>
                    <a:bodyPr/>
                    <a:lstStyle/>
                    <a:p>
                      <a:r>
                        <a:rPr lang="en-US" dirty="0"/>
                        <a:t>Good Mail</a:t>
                      </a:r>
                      <a:endParaRPr lang="en-US" dirty="0" err="1">
                        <a:effectLst/>
                      </a:endParaRPr>
                    </a:p>
                  </a:txBody>
                  <a:tcPr marL="0" marR="0" marT="0" marB="0" anchor="ctr"/>
                </a:tc>
                <a:tc>
                  <a:txBody>
                    <a:bodyPr/>
                    <a:lstStyle/>
                    <a:p>
                      <a:r>
                        <a:rPr lang="en-US" dirty="0">
                          <a:effectLst/>
                        </a:rPr>
                        <a:t>Spam</a:t>
                      </a:r>
                    </a:p>
                  </a:txBody>
                  <a:tcPr marL="0" marR="0" marT="0" marB="0" anchor="ctr"/>
                </a:tc>
                <a:tc>
                  <a:txBody>
                    <a:bodyPr/>
                    <a:lstStyle/>
                    <a:p>
                      <a:r>
                        <a:rPr lang="en-US" dirty="0">
                          <a:effectLst/>
                        </a:rPr>
                        <a:t>Malware</a:t>
                      </a:r>
                    </a:p>
                  </a:txBody>
                  <a:tcPr marL="0" marR="0" marT="0" marB="0" anchor="ctr"/>
                </a:tc>
                <a:tc>
                  <a:txBody>
                    <a:bodyPr/>
                    <a:lstStyle/>
                    <a:p>
                      <a:r>
                        <a:rPr lang="en-US" dirty="0"/>
                        <a:t>Spoof Mail</a:t>
                      </a:r>
                      <a:endParaRPr lang="en-US" dirty="0">
                        <a:effectLst/>
                      </a:endParaRPr>
                    </a:p>
                  </a:txBody>
                  <a:tcPr marL="0" marR="0" marT="0" marB="0" anchor="ctr"/>
                </a:tc>
                <a:tc>
                  <a:txBody>
                    <a:bodyPr/>
                    <a:lstStyle/>
                    <a:p>
                      <a:r>
                        <a:rPr lang="en-US" dirty="0"/>
                        <a:t>Blocked Incoming Rules</a:t>
                      </a:r>
                      <a:endParaRPr lang="en-US" dirty="0">
                        <a:effectLst/>
                      </a:endParaRPr>
                    </a:p>
                  </a:txBody>
                  <a:tcPr marL="0" marR="0" marT="0" marB="0" anchor="ctr"/>
                </a:tc>
                <a:tc>
                  <a:txBody>
                    <a:bodyPr/>
                    <a:lstStyle/>
                    <a:p>
                      <a:r>
                        <a:rPr lang="en-US" dirty="0"/>
                        <a:t>ATP Blocked</a:t>
                      </a:r>
                      <a:endParaRPr lang="en-US" dirty="0">
                        <a:effectLst/>
                      </a:endParaRPr>
                    </a:p>
                  </a:txBody>
                  <a:tcPr marL="0" marR="0" marT="0" marB="0" anchor="ctr"/>
                </a:tc>
                <a:tc>
                  <a:txBody>
                    <a:bodyPr/>
                    <a:lstStyle/>
                    <a:p>
                      <a:r>
                        <a:rPr lang="en-US" dirty="0"/>
                        <a:t>Sent Mail</a:t>
                      </a:r>
                      <a:endParaRPr lang="en-US" dirty="0" err="1">
                        <a:effectLst/>
                      </a:endParaRPr>
                    </a:p>
                  </a:txBody>
                  <a:tcPr marL="0" marR="0" marT="0" marB="0" anchor="ctr"/>
                </a:tc>
                <a:tc>
                  <a:txBody>
                    <a:bodyPr/>
                    <a:lstStyle/>
                    <a:p>
                      <a:r>
                        <a:rPr lang="en-US" dirty="0"/>
                        <a:t>Outbound Spam</a:t>
                      </a:r>
                      <a:endParaRPr lang="en-US" dirty="0">
                        <a:effectLst/>
                      </a:endParaRPr>
                    </a:p>
                  </a:txBody>
                  <a:tcPr marL="0" marR="0" marT="0" marB="0" anchor="ctr"/>
                </a:tc>
                <a:tc>
                  <a:txBody>
                    <a:bodyPr/>
                    <a:lstStyle/>
                    <a:p>
                      <a:r>
                        <a:rPr lang="en-US" dirty="0"/>
                        <a:t>Blocked Out Rules</a:t>
                      </a:r>
                      <a:endParaRPr lang="en-US" dirty="0">
                        <a:effectLst/>
                      </a:endParaRPr>
                    </a:p>
                  </a:txBody>
                  <a:tcPr marL="0" marR="0" marT="0" marB="0" anchor="ctr"/>
                </a:tc>
                <a:tc>
                  <a:txBody>
                    <a:bodyPr/>
                    <a:lstStyle/>
                    <a:p>
                      <a:r>
                        <a:rPr lang="en-US">
                          <a:effectLst/>
                        </a:rPr>
                        <a:t>InboundDLP</a:t>
                      </a:r>
                      <a:endParaRPr lang="en-US" dirty="0" err="1">
                        <a:effectLst/>
                      </a:endParaRPr>
                    </a:p>
                  </a:txBody>
                  <a:tcPr marL="0" marR="0" marT="0" marB="0" anchor="ctr"/>
                </a:tc>
                <a:tc>
                  <a:txBody>
                    <a:bodyPr/>
                    <a:lstStyle/>
                    <a:p>
                      <a:r>
                        <a:rPr lang="en-US">
                          <a:effectLst/>
                        </a:rPr>
                        <a:t>OutboundDLP</a:t>
                      </a:r>
                      <a:endParaRPr lang="en-US" dirty="0" err="1">
                        <a:effectLst/>
                      </a:endParaRPr>
                    </a:p>
                  </a:txBody>
                  <a:tcPr marL="0" marR="0" marT="0" marB="0" anchor="ctr"/>
                </a:tc>
                <a:extLst>
                  <a:ext uri="{0D108BD9-81ED-4DB2-BD59-A6C34878D82A}">
                    <a16:rowId xmlns:a16="http://schemas.microsoft.com/office/drawing/2014/main" val="2257150966"/>
                  </a:ext>
                </a:extLst>
              </a:tr>
              <a:tr h="190500">
                <a:tc>
                  <a:txBody>
                    <a:bodyPr/>
                    <a:lstStyle/>
                    <a:p>
                      <a:r>
                        <a:rPr lang="en-US" dirty="0">
                          <a:effectLst/>
                        </a:rPr>
                        <a:t>January</a:t>
                      </a:r>
                    </a:p>
                  </a:txBody>
                  <a:tcPr marL="0" marR="0" marT="0" marB="0" anchor="ctr"/>
                </a:tc>
                <a:tc>
                  <a:txBody>
                    <a:bodyPr/>
                    <a:lstStyle/>
                    <a:p>
                      <a:pPr algn="r"/>
                      <a:r>
                        <a:rPr lang="en-US" dirty="0">
                          <a:effectLst/>
                        </a:rPr>
                        <a:t>2019</a:t>
                      </a:r>
                    </a:p>
                  </a:txBody>
                  <a:tcPr marL="0" marR="0" marT="0" marB="0" anchor="ctr"/>
                </a:tc>
                <a:tc>
                  <a:txBody>
                    <a:bodyPr/>
                    <a:lstStyle/>
                    <a:p>
                      <a:pPr algn="r"/>
                      <a:r>
                        <a:rPr lang="en-US" dirty="0"/>
                        <a:t>5,457,354</a:t>
                      </a:r>
                      <a:endParaRPr lang="en-US" dirty="0">
                        <a:effectLst/>
                      </a:endParaRPr>
                    </a:p>
                  </a:txBody>
                  <a:tcPr marL="0" marR="0" marT="0" marB="0" anchor="ctr"/>
                </a:tc>
                <a:tc>
                  <a:txBody>
                    <a:bodyPr/>
                    <a:lstStyle/>
                    <a:p>
                      <a:pPr algn="r"/>
                      <a:r>
                        <a:rPr lang="en-US" dirty="0"/>
                        <a:t>1,577,700</a:t>
                      </a:r>
                      <a:endParaRPr lang="en-US" dirty="0">
                        <a:effectLst/>
                      </a:endParaRPr>
                    </a:p>
                  </a:txBody>
                  <a:tcPr marL="0" marR="0" marT="0" marB="0" anchor="ctr"/>
                </a:tc>
                <a:tc>
                  <a:txBody>
                    <a:bodyPr/>
                    <a:lstStyle/>
                    <a:p>
                      <a:pPr algn="r"/>
                      <a:r>
                        <a:rPr lang="en-US" dirty="0"/>
                        <a:t>1,636</a:t>
                      </a:r>
                      <a:endParaRPr lang="en-US" dirty="0">
                        <a:effectLst/>
                      </a:endParaRPr>
                    </a:p>
                  </a:txBody>
                  <a:tcPr marL="0" marR="0" marT="0" marB="0" anchor="ctr"/>
                </a:tc>
                <a:tc>
                  <a:txBody>
                    <a:bodyPr/>
                    <a:lstStyle/>
                    <a:p>
                      <a:pPr algn="r"/>
                      <a:r>
                        <a:rPr lang="en-US" dirty="0"/>
                        <a:t>2,116,778</a:t>
                      </a:r>
                      <a:endParaRPr lang="en-US" dirty="0">
                        <a:effectLst/>
                      </a:endParaRPr>
                    </a:p>
                  </a:txBody>
                  <a:tcPr marL="0" marR="0" marT="0" marB="0" anchor="ctr"/>
                </a:tc>
                <a:tc>
                  <a:txBody>
                    <a:bodyPr/>
                    <a:lstStyle/>
                    <a:p>
                      <a:pPr algn="r"/>
                      <a:r>
                        <a:rPr lang="en-US" dirty="0"/>
                        <a:t>182,402</a:t>
                      </a:r>
                      <a:endParaRPr lang="en-US" dirty="0">
                        <a:effectLst/>
                      </a:endParaRPr>
                    </a:p>
                  </a:txBody>
                  <a:tcPr marL="0" marR="0" marT="0" marB="0" anchor="ctr"/>
                </a:tc>
                <a:tc>
                  <a:txBody>
                    <a:bodyPr/>
                    <a:lstStyle/>
                    <a:p>
                      <a:pPr algn="r"/>
                      <a:r>
                        <a:rPr lang="en-US" dirty="0">
                          <a:effectLst/>
                        </a:rPr>
                        <a:t>849</a:t>
                      </a:r>
                    </a:p>
                  </a:txBody>
                  <a:tcPr marL="0" marR="0" marT="0" marB="0" anchor="ctr"/>
                </a:tc>
                <a:tc>
                  <a:txBody>
                    <a:bodyPr/>
                    <a:lstStyle/>
                    <a:p>
                      <a:pPr algn="r"/>
                      <a:r>
                        <a:rPr lang="en-US" dirty="0"/>
                        <a:t>1,270,858</a:t>
                      </a:r>
                      <a:endParaRPr lang="en-US" dirty="0">
                        <a:effectLst/>
                      </a:endParaRPr>
                    </a:p>
                  </a:txBody>
                  <a:tcPr marL="0" marR="0" marT="0" marB="0" anchor="ctr"/>
                </a:tc>
                <a:tc>
                  <a:txBody>
                    <a:bodyPr/>
                    <a:lstStyle/>
                    <a:p>
                      <a:pPr algn="r"/>
                      <a:r>
                        <a:rPr lang="en-US" dirty="0"/>
                        <a:t>21,280</a:t>
                      </a:r>
                      <a:endParaRPr lang="en-US" dirty="0">
                        <a:effectLst/>
                      </a:endParaRPr>
                    </a:p>
                  </a:txBody>
                  <a:tcPr marL="0" marR="0" marT="0" marB="0" anchor="ctr"/>
                </a:tc>
                <a:tc>
                  <a:txBody>
                    <a:bodyPr/>
                    <a:lstStyle/>
                    <a:p>
                      <a:pPr algn="r"/>
                      <a:r>
                        <a:rPr lang="en-US" dirty="0"/>
                        <a:t>2,091</a:t>
                      </a:r>
                      <a:endParaRPr lang="en-US" dirty="0">
                        <a:effectLst/>
                      </a:endParaRPr>
                    </a:p>
                  </a:txBody>
                  <a:tcPr marL="0" marR="0" marT="0" marB="0" anchor="ctr"/>
                </a:tc>
                <a:tc>
                  <a:txBody>
                    <a:bodyPr/>
                    <a:lstStyle/>
                    <a:p>
                      <a:pPr algn="r"/>
                      <a:r>
                        <a:rPr lang="en-US" dirty="0">
                          <a:effectLst/>
                        </a:rPr>
                        <a:t>966</a:t>
                      </a:r>
                    </a:p>
                  </a:txBody>
                  <a:tcPr marL="0" marR="0" marT="0" marB="0" anchor="ctr"/>
                </a:tc>
                <a:tc>
                  <a:txBody>
                    <a:bodyPr/>
                    <a:lstStyle/>
                    <a:p>
                      <a:pPr algn="r"/>
                      <a:r>
                        <a:rPr lang="en-US" dirty="0">
                          <a:effectLst/>
                        </a:rPr>
                        <a:t>176</a:t>
                      </a:r>
                    </a:p>
                  </a:txBody>
                  <a:tcPr marL="0" marR="0" marT="0" marB="0" anchor="ctr"/>
                </a:tc>
                <a:extLst>
                  <a:ext uri="{0D108BD9-81ED-4DB2-BD59-A6C34878D82A}">
                    <a16:rowId xmlns:a16="http://schemas.microsoft.com/office/drawing/2014/main" val="1609891638"/>
                  </a:ext>
                </a:extLst>
              </a:tr>
            </a:tbl>
          </a:graphicData>
        </a:graphic>
      </p:graphicFrame>
      <p:sp>
        <p:nvSpPr>
          <p:cNvPr id="5" name="TextBox 4">
            <a:extLst>
              <a:ext uri="{FF2B5EF4-FFF2-40B4-BE49-F238E27FC236}">
                <a16:creationId xmlns:a16="http://schemas.microsoft.com/office/drawing/2014/main" id="{173F0F9B-2D2A-4ED2-ABAA-870D3CC00209}"/>
              </a:ext>
            </a:extLst>
          </p:cNvPr>
          <p:cNvSpPr txBox="1"/>
          <p:nvPr/>
        </p:nvSpPr>
        <p:spPr>
          <a:xfrm>
            <a:off x="85299" y="3200400"/>
            <a:ext cx="12027089" cy="341632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cs typeface="Calibri"/>
              </a:rPr>
              <a:t>Good Mail</a:t>
            </a:r>
            <a:r>
              <a:rPr lang="en-US" dirty="0">
                <a:cs typeface="Calibri"/>
              </a:rPr>
              <a:t> - All Incoming mail that passes spam, malware, ATP Checks, and transport rules.</a:t>
            </a:r>
            <a:br>
              <a:rPr lang="en-US" dirty="0">
                <a:cs typeface="Calibri"/>
              </a:rPr>
            </a:br>
            <a:r>
              <a:rPr lang="en-US" b="1" dirty="0">
                <a:cs typeface="Calibri"/>
              </a:rPr>
              <a:t>Spam</a:t>
            </a:r>
            <a:r>
              <a:rPr lang="en-US" dirty="0">
                <a:cs typeface="Calibri"/>
              </a:rPr>
              <a:t> - Incoming messages caught by EOP spam filters. (Quarantined) </a:t>
            </a:r>
            <a:br>
              <a:rPr lang="en-US" dirty="0">
                <a:cs typeface="Calibri"/>
              </a:rPr>
            </a:br>
            <a:r>
              <a:rPr lang="en-US" b="1" dirty="0">
                <a:cs typeface="Calibri"/>
              </a:rPr>
              <a:t>Malware</a:t>
            </a:r>
            <a:r>
              <a:rPr lang="en-US" dirty="0">
                <a:cs typeface="Calibri"/>
              </a:rPr>
              <a:t> - Incoming messages caught by EOP Malware filters (Admin Quarantine)</a:t>
            </a:r>
            <a:br>
              <a:rPr lang="en-US" dirty="0">
                <a:cs typeface="Calibri"/>
              </a:rPr>
            </a:br>
            <a:r>
              <a:rPr lang="en-US" b="1" dirty="0">
                <a:cs typeface="Calibri"/>
              </a:rPr>
              <a:t>Spoof Mail</a:t>
            </a:r>
            <a:r>
              <a:rPr lang="en-US" dirty="0">
                <a:cs typeface="Calibri"/>
              </a:rPr>
              <a:t> - Incoming messages caught by EOP for having invalid or no DKIM/SPF records (Admin Quarantine)</a:t>
            </a:r>
            <a:br>
              <a:rPr lang="en-US" dirty="0">
                <a:cs typeface="Calibri"/>
              </a:rPr>
            </a:br>
            <a:r>
              <a:rPr lang="en-US" b="1" dirty="0">
                <a:cs typeface="Calibri"/>
              </a:rPr>
              <a:t>Blocked  Incoming Rules</a:t>
            </a:r>
            <a:r>
              <a:rPr lang="en-US" dirty="0">
                <a:cs typeface="Calibri"/>
              </a:rPr>
              <a:t> - Incoming Messages blocked by transport rules. (Deleted)</a:t>
            </a:r>
            <a:br>
              <a:rPr lang="en-US" dirty="0">
                <a:cs typeface="Calibri"/>
              </a:rPr>
            </a:br>
            <a:r>
              <a:rPr lang="en-US" b="1" dirty="0">
                <a:cs typeface="Calibri"/>
              </a:rPr>
              <a:t>ATP Blocked</a:t>
            </a:r>
            <a:r>
              <a:rPr lang="en-US" dirty="0">
                <a:cs typeface="Calibri"/>
              </a:rPr>
              <a:t> - Incoming Messages blocked by Exchange ATP. (Deleted)</a:t>
            </a:r>
            <a:br>
              <a:rPr lang="en-US" dirty="0">
                <a:cs typeface="Calibri"/>
              </a:rPr>
            </a:br>
            <a:r>
              <a:rPr lang="en-US" b="1" dirty="0">
                <a:cs typeface="Calibri"/>
              </a:rPr>
              <a:t>Sent Mail</a:t>
            </a:r>
            <a:r>
              <a:rPr lang="en-US" dirty="0">
                <a:cs typeface="Calibri"/>
              </a:rPr>
              <a:t> - All outgoing mail that passes the outbound spam filters and transport rules. (Delivered as regular email)</a:t>
            </a:r>
            <a:br>
              <a:rPr lang="en-US" dirty="0">
                <a:cs typeface="Calibri"/>
              </a:rPr>
            </a:br>
            <a:r>
              <a:rPr lang="en-US" b="1" dirty="0">
                <a:cs typeface="Calibri"/>
              </a:rPr>
              <a:t>Outbound Spam</a:t>
            </a:r>
            <a:r>
              <a:rPr lang="en-US" dirty="0">
                <a:cs typeface="Calibri"/>
              </a:rPr>
              <a:t> - Outgoing messages that are detected as possible spam. (Delivered as regular email)</a:t>
            </a:r>
            <a:br>
              <a:rPr lang="en-US" dirty="0">
                <a:cs typeface="Calibri"/>
              </a:rPr>
            </a:br>
            <a:r>
              <a:rPr lang="en-US" b="1" dirty="0">
                <a:cs typeface="Calibri"/>
              </a:rPr>
              <a:t>Blocked Out Rules</a:t>
            </a:r>
            <a:r>
              <a:rPr lang="en-US" dirty="0">
                <a:cs typeface="Calibri"/>
              </a:rPr>
              <a:t> - Outgoing messages blocked by transport rules. (Deleted)</a:t>
            </a:r>
            <a:br>
              <a:rPr lang="en-US" dirty="0">
                <a:cs typeface="Calibri"/>
              </a:rPr>
            </a:br>
            <a:r>
              <a:rPr lang="en-US" b="1" dirty="0">
                <a:cs typeface="Calibri"/>
              </a:rPr>
              <a:t>Inbound DLP</a:t>
            </a:r>
            <a:r>
              <a:rPr lang="en-US" dirty="0">
                <a:cs typeface="Calibri"/>
              </a:rPr>
              <a:t> - Incoming messages that meet DLP Rules (No action taken on these messages)</a:t>
            </a:r>
            <a:br>
              <a:rPr lang="en-US" dirty="0">
                <a:cs typeface="Calibri"/>
              </a:rPr>
            </a:br>
            <a:r>
              <a:rPr lang="en-US" b="1" dirty="0">
                <a:cs typeface="Calibri"/>
              </a:rPr>
              <a:t>Outbound DLP</a:t>
            </a:r>
            <a:r>
              <a:rPr lang="en-US" dirty="0">
                <a:cs typeface="Calibri"/>
              </a:rPr>
              <a:t> - Outgoing messages that meet DLP Rules. Messages from Exchange are blocked and an NDR sent to the user. Messages sent through the SMTP service are encrypted and sent. </a:t>
            </a:r>
            <a:endParaRPr lang="en-US">
              <a:cs typeface="Calibri"/>
            </a:endParaRPr>
          </a:p>
        </p:txBody>
      </p:sp>
    </p:spTree>
    <p:extLst>
      <p:ext uri="{BB962C8B-B14F-4D97-AF65-F5344CB8AC3E}">
        <p14:creationId xmlns:p14="http://schemas.microsoft.com/office/powerpoint/2010/main" val="4098369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BBAA1EC-9EB8-4A01-AA1A-4ED18AB344C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7215" y="1477521"/>
            <a:ext cx="6032453" cy="4353882"/>
          </a:xfrm>
        </p:spPr>
      </p:pic>
      <p:sp>
        <p:nvSpPr>
          <p:cNvPr id="2" name="TextBox 1">
            <a:extLst>
              <a:ext uri="{FF2B5EF4-FFF2-40B4-BE49-F238E27FC236}">
                <a16:creationId xmlns:a16="http://schemas.microsoft.com/office/drawing/2014/main" id="{900B287E-FFA3-4105-99E4-8039CB5BFCFF}"/>
              </a:ext>
            </a:extLst>
          </p:cNvPr>
          <p:cNvSpPr txBox="1"/>
          <p:nvPr/>
        </p:nvSpPr>
        <p:spPr>
          <a:xfrm>
            <a:off x="2228144" y="277192"/>
            <a:ext cx="5687878" cy="1200329"/>
          </a:xfrm>
          <a:prstGeom prst="rect">
            <a:avLst/>
          </a:prstGeom>
          <a:noFill/>
        </p:spPr>
        <p:txBody>
          <a:bodyPr wrap="square" rtlCol="0">
            <a:spAutoFit/>
          </a:bodyPr>
          <a:lstStyle/>
          <a:p>
            <a:r>
              <a:rPr lang="en-US" sz="7200" dirty="0"/>
              <a:t>Questions</a:t>
            </a:r>
          </a:p>
        </p:txBody>
      </p:sp>
      <p:sp>
        <p:nvSpPr>
          <p:cNvPr id="3" name="Rectangle 2">
            <a:extLst>
              <a:ext uri="{FF2B5EF4-FFF2-40B4-BE49-F238E27FC236}">
                <a16:creationId xmlns:a16="http://schemas.microsoft.com/office/drawing/2014/main" id="{D7394867-FC62-4658-81C9-CE207A8A1805}"/>
              </a:ext>
            </a:extLst>
          </p:cNvPr>
          <p:cNvSpPr/>
          <p:nvPr/>
        </p:nvSpPr>
        <p:spPr>
          <a:xfrm>
            <a:off x="6096000" y="3185180"/>
            <a:ext cx="6449972" cy="923330"/>
          </a:xfrm>
          <a:prstGeom prst="rect">
            <a:avLst/>
          </a:prstGeom>
          <a:noFill/>
        </p:spPr>
        <p:txBody>
          <a:bodyPr wrap="none" lIns="91440" tIns="45720" rIns="91440" bIns="45720">
            <a:spAutoFit/>
            <a:scene3d>
              <a:camera prst="isometricOffAxis1Left"/>
              <a:lightRig rig="threePt" dir="t"/>
            </a:scene3d>
          </a:bodyPr>
          <a:lstStyle/>
          <a:p>
            <a:pPr algn="ctr"/>
            <a:r>
              <a:rPr lang="en-US" sz="5400" b="1" dirty="0">
                <a:ln w="6600">
                  <a:solidFill>
                    <a:schemeClr val="accent2"/>
                  </a:solidFill>
                  <a:prstDash val="solid"/>
                </a:ln>
                <a:solidFill>
                  <a:srgbClr val="FFFFFF"/>
                </a:solidFill>
                <a:effectLst>
                  <a:outerShdw dist="38100" dir="2700000" algn="tl" rotWithShape="0">
                    <a:schemeClr val="accent2"/>
                  </a:outerShdw>
                </a:effectLst>
              </a:rPr>
              <a:t>Would you open this?</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42903983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188</TotalTime>
  <Words>426</Words>
  <Application>Microsoft Office PowerPoint</Application>
  <PresentationFormat>Widescreen</PresentationFormat>
  <Paragraphs>102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Albertus Extra Bold</vt:lpstr>
      <vt:lpstr>Arial</vt:lpstr>
      <vt:lpstr>Calibri</vt:lpstr>
      <vt:lpstr>Calibri Light</vt:lpstr>
      <vt:lpstr>Office Theme</vt:lpstr>
      <vt:lpstr>Enterprise approach to Email SPAM</vt:lpstr>
      <vt:lpstr>Definitions:</vt:lpstr>
      <vt:lpstr>SPAM Confidence Levels:</vt:lpstr>
      <vt:lpstr>PowerPoint Presentation</vt:lpstr>
      <vt:lpstr>Links</vt:lpstr>
      <vt:lpstr>From SPAMSTOPSHERE</vt:lpstr>
      <vt:lpstr>Monthly Mail Report Available in Splunk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Dave (SITSD)</dc:creator>
  <cp:lastModifiedBy>Marks, Jerry</cp:lastModifiedBy>
  <cp:revision>6</cp:revision>
  <dcterms:created xsi:type="dcterms:W3CDTF">2019-02-05T18:05:39Z</dcterms:created>
  <dcterms:modified xsi:type="dcterms:W3CDTF">2019-02-05T22:57:58Z</dcterms:modified>
</cp:coreProperties>
</file>