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6" r:id="rId2"/>
    <p:sldId id="269" r:id="rId3"/>
    <p:sldId id="267" r:id="rId4"/>
    <p:sldId id="257" r:id="rId5"/>
    <p:sldId id="259" r:id="rId6"/>
    <p:sldId id="260" r:id="rId7"/>
    <p:sldId id="270" r:id="rId8"/>
    <p:sldId id="268" r:id="rId9"/>
    <p:sldId id="258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638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39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6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AC70-0F1D-4A7C-B8C1-E17CF2FFF73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50DCC5-81C8-463A-8DD2-3D786A99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58EF5C2-CD55-4E34-AE17-AE28AC94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464" y="3510901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Enabling your call center with SMS/MMS texting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E71A5-3BA7-46D4-8E97-E6298BD5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952" y="1943565"/>
            <a:ext cx="7766936" cy="1646302"/>
          </a:xfrm>
        </p:spPr>
        <p:txBody>
          <a:bodyPr>
            <a:normAutofit/>
          </a:bodyPr>
          <a:lstStyle/>
          <a:p>
            <a:r>
              <a:rPr lang="en-US" sz="5000" b="1" dirty="0"/>
              <a:t>AVAYA Web Text</a:t>
            </a:r>
          </a:p>
        </p:txBody>
      </p:sp>
      <p:pic>
        <p:nvPicPr>
          <p:cNvPr id="1026" name="Picture 2" descr="Image result for cell phone clipart transparent background">
            <a:extLst>
              <a:ext uri="{FF2B5EF4-FFF2-40B4-BE49-F238E27FC236}">
                <a16:creationId xmlns:a16="http://schemas.microsoft.com/office/drawing/2014/main" id="{03CCB6F5-C347-4FB1-B94B-F0E40F42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5045"/>
                    </a14:imgEffect>
                    <a14:imgEffect>
                      <a14:saturation sat="50000"/>
                    </a14:imgEffect>
                    <a14:imgEffect>
                      <a14:brightnessContrast bright="21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52" y="2018522"/>
            <a:ext cx="3690321" cy="2589278"/>
          </a:xfrm>
          <a:prstGeom prst="rect">
            <a:avLst/>
          </a:prstGeom>
          <a:noFill/>
          <a:effectLst>
            <a:glow>
              <a:srgbClr val="0070C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89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6" y="232163"/>
            <a:ext cx="1114896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SITSD/SVN Video Conference Endpoint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033E-AD78-4767-9975-2AC1D5D2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E21C3-B64A-472A-BF42-1675BB057E74}"/>
              </a:ext>
            </a:extLst>
          </p:cNvPr>
          <p:cNvSpPr txBox="1"/>
          <p:nvPr/>
        </p:nvSpPr>
        <p:spPr>
          <a:xfrm>
            <a:off x="-321063" y="1009298"/>
            <a:ext cx="100118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>
              <a:spcAft>
                <a:spcPts val="12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Group Series Codecs</a:t>
            </a:r>
          </a:p>
          <a:p>
            <a:pPr marL="1027113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Polycom Group Hardware Codec is the current recommended solution for State Video Customers</a:t>
            </a:r>
          </a:p>
          <a:p>
            <a:pPr marL="1027113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H.323 is the current protocol used with the Polycom systems</a:t>
            </a:r>
          </a:p>
          <a:p>
            <a:pPr marL="1027113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Polycom Group Series can be dual stacked and have native registration to our H.323 Network and our Skype For Business environment</a:t>
            </a:r>
          </a:p>
          <a:p>
            <a:pPr marL="1027113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Avaya integration is also available for dial tone over the Polycom systems</a:t>
            </a:r>
          </a:p>
          <a:p>
            <a:pPr marL="1027113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agencies are responsible for procurement and maintenance of their Polycom deployments</a:t>
            </a:r>
          </a:p>
          <a:p>
            <a:pPr marL="1027113" lvl="2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SITSD currently has a video contract with AVI Systems based out of Bismarck, ND that is available to our agencies (local presence in Billings, MT).</a:t>
            </a:r>
          </a:p>
          <a:p>
            <a:pPr marL="1027113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currently 106 Polycom Group Series on the State Video Network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DE78B-ABFA-4FFE-B6DC-F196DC201627}"/>
              </a:ext>
            </a:extLst>
          </p:cNvPr>
          <p:cNvSpPr txBox="1"/>
          <p:nvPr/>
        </p:nvSpPr>
        <p:spPr>
          <a:xfrm>
            <a:off x="-321063" y="4948455"/>
            <a:ext cx="955933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defTabSz="114300">
              <a:spcAft>
                <a:spcPts val="1200"/>
              </a:spcAft>
              <a:tabLst>
                <a:tab pos="395288" algn="l"/>
              </a:tabLs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Polycom Hardware Codecs currently on the SITSD/SVN Network</a:t>
            </a:r>
          </a:p>
          <a:p>
            <a:pPr marL="971550" indent="-2841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HDX series: Series of codecs previous to the Group series – 99 on the network </a:t>
            </a:r>
          </a:p>
          <a:p>
            <a:pPr marL="971550" indent="-2841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VSX series: Series of codecs previous to the HDX series – 27 on the network (EOL/EOS)</a:t>
            </a:r>
          </a:p>
          <a:p>
            <a:pPr marL="971550" indent="-2841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ViewStation series: Series of  codecs previous to the VSX series – 5 on the network (EOL/EOS)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3F4BE8-52F9-4B64-A85B-C687ABAD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18" y="4889769"/>
            <a:ext cx="2252002" cy="2252002"/>
          </a:xfrm>
          <a:prstGeom prst="rect">
            <a:avLst/>
          </a:prstGeom>
          <a:effectLst>
            <a:glow rad="139700">
              <a:schemeClr val="bg1">
                <a:alpha val="69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61" y="286742"/>
            <a:ext cx="1161364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SITSD/SVN Video Conference Endpoint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033E-AD78-4767-9975-2AC1D5D2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E21C3-B64A-472A-BF42-1675BB057E74}"/>
              </a:ext>
            </a:extLst>
          </p:cNvPr>
          <p:cNvSpPr txBox="1"/>
          <p:nvPr/>
        </p:nvSpPr>
        <p:spPr>
          <a:xfrm>
            <a:off x="454455" y="880304"/>
            <a:ext cx="4692035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RealPresence Desktop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RealPresence Desktop is available to our State Video Contract subscribers</a:t>
            </a:r>
          </a:p>
          <a:p>
            <a:pPr marL="282575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Licenses are managed and subscribed by the State Polycom RealPresence Resource Manager</a:t>
            </a:r>
          </a:p>
          <a:p>
            <a:pPr marL="282575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Licenses can extend outside the State Network with the Polycom RPAD Firewall Traversal Unit</a:t>
            </a:r>
          </a:p>
          <a:p>
            <a:pPr marL="282575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Licenses are reclaimed after two weeks of inactivity</a:t>
            </a:r>
          </a:p>
          <a:p>
            <a:pPr marL="282575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 Active Directory integration (Single Sign-On)</a:t>
            </a:r>
          </a:p>
          <a:p>
            <a:pPr marL="282575" lvl="1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application is heavily utilized primarily by Supreme Court Admin, Corrections, and OPD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DE78B-ABFA-4FFE-B6DC-F196DC201627}"/>
              </a:ext>
            </a:extLst>
          </p:cNvPr>
          <p:cNvSpPr txBox="1"/>
          <p:nvPr/>
        </p:nvSpPr>
        <p:spPr>
          <a:xfrm>
            <a:off x="5600945" y="880304"/>
            <a:ext cx="420507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Polycom RealPresence Mobile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free mobile phone application available through Apple and Google Play store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SITSD does not register/integrate this solution directly back to the State Video Network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 alone application on mobile devices that dials through our public IP address on our Polycom RPAD Firewall Traversal Unit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Heavily utilized by Supreme Court Admin (District Courts)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1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3" y="300310"/>
            <a:ext cx="10757468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SITSD/SVN Video Conferencing Infrastructure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0BA1D-1E9C-4799-A06D-A2FC1A49E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" r="88" b="1955"/>
          <a:stretch/>
        </p:blipFill>
        <p:spPr>
          <a:xfrm>
            <a:off x="1854926" y="832124"/>
            <a:ext cx="6827520" cy="519375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6693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96" y="282804"/>
            <a:ext cx="8795327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Virtual Meeting Room Dialing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3BBF6-08D9-4574-847A-81B44E3D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81" y="1032988"/>
            <a:ext cx="7651173" cy="5813228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15844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7" y="311313"/>
            <a:ext cx="9805535" cy="123852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Future of State Video…Zoom Communications</a:t>
            </a:r>
            <a:endParaRPr lang="en-US" sz="40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E21C3-B64A-472A-BF42-1675BB057E74}"/>
              </a:ext>
            </a:extLst>
          </p:cNvPr>
          <p:cNvSpPr txBox="1"/>
          <p:nvPr/>
        </p:nvSpPr>
        <p:spPr>
          <a:xfrm>
            <a:off x="553489" y="1201822"/>
            <a:ext cx="828458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 in the 2018 Gartner Magic Quadrant for Meeting Solutions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Integrates with Skype For Business, Current State H.323 Network (Polycom), Microsoft Teams, and State Avaya Voice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based (non-proprietary stance on hardware)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based compatibility on PCs, Macs, Android, and IOS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WebRTC (Google Chrome) – no downloads for full feature video/web conferencing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 and Recording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ad hoc web conferencing (500 participants)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Desktop sharing with full motion video/audio (Easy local and remote display with annotation)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 Integration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calendar invitation plugin - links for H.323, WebRTC URL, Skype For Business, and Voice Call 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positive feedback during recent demo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3CAB2-A7B7-4A93-B575-A18102DD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15" y="4991640"/>
            <a:ext cx="3820520" cy="1928897"/>
          </a:xfrm>
          <a:prstGeom prst="rect">
            <a:avLst/>
          </a:prstGeom>
          <a:effectLst>
            <a:glow rad="139700">
              <a:schemeClr val="bg1">
                <a:alpha val="6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612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E458-126E-4925-9912-0EBDA64E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244193"/>
            <a:ext cx="9605554" cy="10492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Why Text?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0F66D5DD-C877-4971-BDDB-641D41B9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2113959"/>
            <a:ext cx="9763905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PREFERENCES OF PEOPLE ARE CONSTANTLY CHANGING, IN PERSON, CALL, EMAIL, TEXT,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CURRENTLY SET UP TO MOVE TOWARD A TRUE CONTACT CENTER, AVAYA AURA CONTACT CENTER (AACC)</a:t>
            </a: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TEXT IS THE ONLY COMPANY TO FULLY INTEGRATE WITH EVERY AACC PLATFORM.</a:t>
            </a:r>
          </a:p>
        </p:txBody>
      </p:sp>
    </p:spTree>
    <p:extLst>
      <p:ext uri="{BB962C8B-B14F-4D97-AF65-F5344CB8AC3E}">
        <p14:creationId xmlns:p14="http://schemas.microsoft.com/office/powerpoint/2010/main" val="163362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48" y="369526"/>
            <a:ext cx="9422675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Display the call centers 888 number as the sender </a:t>
            </a:r>
            <a:b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(not your personal number)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033E-AD78-4767-9975-2AC1D5D2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089" y="1029926"/>
            <a:ext cx="8596668" cy="3880773"/>
          </a:xfrm>
        </p:spPr>
        <p:txBody>
          <a:bodyPr/>
          <a:lstStyle/>
          <a:p>
            <a:r>
              <a:rPr lang="en-US" dirty="0"/>
              <a:t>888-706-1535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ACFEE-FEFC-45AE-A66C-A7D08EA9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" t="1893" r="2695" b="3443"/>
          <a:stretch/>
        </p:blipFill>
        <p:spPr>
          <a:xfrm>
            <a:off x="576440" y="1841077"/>
            <a:ext cx="8565885" cy="36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E458-126E-4925-9912-0EBDA64E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9" y="244193"/>
            <a:ext cx="9605554" cy="10492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Incoming contact can be text only instead of a call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0F66D5DD-C877-4971-BDDB-641D41B9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3959"/>
            <a:ext cx="5181600" cy="345061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SAVES TIME AND MONEY</a:t>
            </a: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CUT DOWN ON INCOMING 800 NUMBER COSTS</a:t>
            </a:r>
          </a:p>
          <a:p>
            <a:pPr>
              <a:lnSpc>
                <a:spcPct val="25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WAITING IN THE QUE FOR ENDLESS HOURS</a:t>
            </a: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34034ABD-5F6E-4AAD-BC7F-FCDB93FB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" t="2057" r="26109"/>
          <a:stretch/>
        </p:blipFill>
        <p:spPr>
          <a:xfrm>
            <a:off x="5055326" y="1782954"/>
            <a:ext cx="4428308" cy="35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4ED7-335B-49BE-97B7-624971ED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529" y="2558203"/>
            <a:ext cx="3170888" cy="27519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Incoming call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SMS text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</a:t>
            </a:r>
          </a:p>
          <a:p>
            <a:endParaRPr lang="en-US" sz="2000" dirty="0"/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99165-0EC2-451A-9969-9A5F12ED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" t="2763" r="5502" b="2756"/>
          <a:stretch/>
        </p:blipFill>
        <p:spPr>
          <a:xfrm>
            <a:off x="627016" y="1903303"/>
            <a:ext cx="6444343" cy="42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67D8DC-45BA-42BC-99C7-863A85574592}"/>
              </a:ext>
            </a:extLst>
          </p:cNvPr>
          <p:cNvSpPr/>
          <p:nvPr/>
        </p:nvSpPr>
        <p:spPr>
          <a:xfrm>
            <a:off x="217714" y="214590"/>
            <a:ext cx="9440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Agents are able to handle multiple contacts at the same time from the current client they are using today</a:t>
            </a:r>
          </a:p>
        </p:txBody>
      </p:sp>
    </p:spTree>
    <p:extLst>
      <p:ext uri="{BB962C8B-B14F-4D97-AF65-F5344CB8AC3E}">
        <p14:creationId xmlns:p14="http://schemas.microsoft.com/office/powerpoint/2010/main" val="401329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E72E-151F-4B04-A319-113EAC7D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6" y="223652"/>
            <a:ext cx="11950094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Topology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0DBE8-BEE1-4621-AD1C-06DADDECF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51"/>
          <a:stretch/>
        </p:blipFill>
        <p:spPr>
          <a:xfrm>
            <a:off x="1584554" y="1650619"/>
            <a:ext cx="6953574" cy="45147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85CBEB-E5ED-454D-9F40-452E93A79AC8}"/>
              </a:ext>
            </a:extLst>
          </p:cNvPr>
          <p:cNvSpPr txBox="1">
            <a:spLocks/>
          </p:cNvSpPr>
          <p:nvPr/>
        </p:nvSpPr>
        <p:spPr>
          <a:xfrm>
            <a:off x="241906" y="884052"/>
            <a:ext cx="9445753" cy="3201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95% there just need web server deployed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9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E72E-151F-4B04-A319-113EAC7D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6" y="223652"/>
            <a:ext cx="11950094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Web Text Cost Model (Estimate ONLY)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85CBEB-E5ED-454D-9F40-452E93A79AC8}"/>
              </a:ext>
            </a:extLst>
          </p:cNvPr>
          <p:cNvSpPr txBox="1">
            <a:spLocks/>
          </p:cNvSpPr>
          <p:nvPr/>
        </p:nvSpPr>
        <p:spPr>
          <a:xfrm>
            <a:off x="241906" y="884052"/>
            <a:ext cx="9445753" cy="3201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EA76D7-BC3F-4894-8D6B-2E63E88A1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33002"/>
              </p:ext>
            </p:extLst>
          </p:nvPr>
        </p:nvGraphicFramePr>
        <p:xfrm>
          <a:off x="733281" y="1544452"/>
          <a:ext cx="8596313" cy="3428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945">
                  <a:extLst>
                    <a:ext uri="{9D8B030D-6E8A-4147-A177-3AD203B41FA5}">
                      <a16:colId xmlns:a16="http://schemas.microsoft.com/office/drawing/2014/main" val="2801975885"/>
                    </a:ext>
                  </a:extLst>
                </a:gridCol>
                <a:gridCol w="529003">
                  <a:extLst>
                    <a:ext uri="{9D8B030D-6E8A-4147-A177-3AD203B41FA5}">
                      <a16:colId xmlns:a16="http://schemas.microsoft.com/office/drawing/2014/main" val="1292863593"/>
                    </a:ext>
                  </a:extLst>
                </a:gridCol>
                <a:gridCol w="672276">
                  <a:extLst>
                    <a:ext uri="{9D8B030D-6E8A-4147-A177-3AD203B41FA5}">
                      <a16:colId xmlns:a16="http://schemas.microsoft.com/office/drawing/2014/main" val="3545499328"/>
                    </a:ext>
                  </a:extLst>
                </a:gridCol>
                <a:gridCol w="1080049">
                  <a:extLst>
                    <a:ext uri="{9D8B030D-6E8A-4147-A177-3AD203B41FA5}">
                      <a16:colId xmlns:a16="http://schemas.microsoft.com/office/drawing/2014/main" val="3990581788"/>
                    </a:ext>
                  </a:extLst>
                </a:gridCol>
                <a:gridCol w="652989">
                  <a:extLst>
                    <a:ext uri="{9D8B030D-6E8A-4147-A177-3AD203B41FA5}">
                      <a16:colId xmlns:a16="http://schemas.microsoft.com/office/drawing/2014/main" val="388710635"/>
                    </a:ext>
                  </a:extLst>
                </a:gridCol>
                <a:gridCol w="1157196">
                  <a:extLst>
                    <a:ext uri="{9D8B030D-6E8A-4147-A177-3AD203B41FA5}">
                      <a16:colId xmlns:a16="http://schemas.microsoft.com/office/drawing/2014/main" val="2011119225"/>
                    </a:ext>
                  </a:extLst>
                </a:gridCol>
                <a:gridCol w="1380370">
                  <a:extLst>
                    <a:ext uri="{9D8B030D-6E8A-4147-A177-3AD203B41FA5}">
                      <a16:colId xmlns:a16="http://schemas.microsoft.com/office/drawing/2014/main" val="119718016"/>
                    </a:ext>
                  </a:extLst>
                </a:gridCol>
                <a:gridCol w="1380370">
                  <a:extLst>
                    <a:ext uri="{9D8B030D-6E8A-4147-A177-3AD203B41FA5}">
                      <a16:colId xmlns:a16="http://schemas.microsoft.com/office/drawing/2014/main" val="1574510331"/>
                    </a:ext>
                  </a:extLst>
                </a:gridCol>
                <a:gridCol w="719115">
                  <a:extLst>
                    <a:ext uri="{9D8B030D-6E8A-4147-A177-3AD203B41FA5}">
                      <a16:colId xmlns:a16="http://schemas.microsoft.com/office/drawing/2014/main" val="1379643578"/>
                    </a:ext>
                  </a:extLst>
                </a:gridCol>
              </a:tblGrid>
              <a:tr h="1655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Annual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Annual cost per DID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Monthly Cost per DID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Texts included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Texts included (Per DID)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Per Text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897072456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Recurring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3258219432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Example 5M Texts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$39,000.00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$0.0078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2669352464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$63,000.00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$630.00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$52.50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5480000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54800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$0.0115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036745989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507178424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Recurring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413016251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Example 3M Texts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$25,200.00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$0.0084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484156272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$49,200.00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$492.00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$41.00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3480000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34800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$0.0141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110665515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1757241665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Recurring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$240.00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2564752953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Example 1M Texts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$9,000.00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1000000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2243876541"/>
                  </a:ext>
                </a:extLst>
              </a:tr>
              <a:tr h="173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$33,000.00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$330.00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$27.50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1480000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$0.0223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2188266304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2058557903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One Time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$57.50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$11,500.00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$4.79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3700855893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Tier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0-3M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3337621243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Tier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3M-5M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3458417069"/>
                  </a:ext>
                </a:extLst>
              </a:tr>
              <a:tr h="1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Tier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5M+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6" marR="8276" marT="8276" marB="0" anchor="b"/>
                </a:tc>
                <a:extLst>
                  <a:ext uri="{0D108BD9-81ED-4DB2-BD59-A6C34878D82A}">
                    <a16:rowId xmlns:a16="http://schemas.microsoft.com/office/drawing/2014/main" val="310427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8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58EF5C2-CD55-4E34-AE17-AE28AC94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27" y="3681889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SITSD – </a:t>
            </a:r>
            <a:r>
              <a:rPr lang="en-US" dirty="0" err="1">
                <a:solidFill>
                  <a:schemeClr val="tx1"/>
                </a:solidFill>
              </a:rPr>
              <a:t>SummitNet</a:t>
            </a:r>
            <a:r>
              <a:rPr lang="en-US" dirty="0">
                <a:solidFill>
                  <a:schemeClr val="tx1"/>
                </a:solidFill>
              </a:rPr>
              <a:t> Video Conferencing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E71A5-3BA7-46D4-8E97-E6298BD5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227" y="2001856"/>
            <a:ext cx="7766936" cy="1646302"/>
          </a:xfrm>
        </p:spPr>
        <p:txBody>
          <a:bodyPr>
            <a:normAutofit/>
          </a:bodyPr>
          <a:lstStyle/>
          <a:p>
            <a:r>
              <a:rPr lang="en-US" sz="5000" b="1" dirty="0"/>
              <a:t>Video </a:t>
            </a:r>
            <a:br>
              <a:rPr lang="en-US" sz="5000" b="1" dirty="0"/>
            </a:br>
            <a:r>
              <a:rPr lang="en-US" sz="5000" b="1" dirty="0"/>
              <a:t>Conferencing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EE9EEE-061C-47F5-B264-46E7E095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82" y="1931050"/>
            <a:ext cx="2266034" cy="22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5DF-1A7B-427C-95F7-C36BA7CF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11" y="283410"/>
            <a:ext cx="11431788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Current SITSD Catalog Offering For VTC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033E-AD78-4767-9975-2AC1D5D2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48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E21C3-B64A-472A-BF42-1675BB057E74}"/>
              </a:ext>
            </a:extLst>
          </p:cNvPr>
          <p:cNvSpPr txBox="1"/>
          <p:nvPr/>
        </p:nvSpPr>
        <p:spPr>
          <a:xfrm>
            <a:off x="150631" y="946191"/>
            <a:ext cx="904669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112713">
              <a:lnSpc>
                <a:spcPct val="150000"/>
              </a:lnSpc>
              <a:spcAft>
                <a:spcPts val="600"/>
              </a:spcAft>
              <a:tabLst>
                <a:tab pos="744538" algn="l"/>
              </a:tabLs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Conferencing Managed Bridge Service, Unlimited</a:t>
            </a:r>
          </a:p>
          <a:p>
            <a:pPr marL="1141413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Price: $331.50 per month per location, plus AD and Remote/Campus Access Charge for each endpoint</a:t>
            </a:r>
          </a:p>
          <a:p>
            <a:pPr marL="1141413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Include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Virtual Meeting Rooms on Polycom RMX Bridge (SFB, Voice, and H.323 Video)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Virtual Recording Rooms on Polycom RMX Bridge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ISP Streaming capability available with Virtual Recording Rooms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Managed Multi-Tenant Global Directory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Firewall Traversal Services for external H.323 locations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128 Bit AES Encryption 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QoS tagging for video traffic priority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ISDN Connectivity for federal locations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and Configuration Assistance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SITSD Support</a:t>
            </a:r>
          </a:p>
          <a:p>
            <a:pPr marL="1141413" lvl="1" indent="-22701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Polycom Desktop RealPresence licenses per contract</a:t>
            </a:r>
          </a:p>
        </p:txBody>
      </p:sp>
    </p:spTree>
    <p:extLst>
      <p:ext uri="{BB962C8B-B14F-4D97-AF65-F5344CB8AC3E}">
        <p14:creationId xmlns:p14="http://schemas.microsoft.com/office/powerpoint/2010/main" val="13863931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891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Trebuchet MS</vt:lpstr>
      <vt:lpstr>Wingdings 3</vt:lpstr>
      <vt:lpstr>Facet</vt:lpstr>
      <vt:lpstr>AVAYA Web Text</vt:lpstr>
      <vt:lpstr>Why Text?</vt:lpstr>
      <vt:lpstr>Display the call centers 888 number as the sender  (not your personal number)</vt:lpstr>
      <vt:lpstr>Incoming contact can be text only instead of a call</vt:lpstr>
      <vt:lpstr>PowerPoint Presentation</vt:lpstr>
      <vt:lpstr>Topology </vt:lpstr>
      <vt:lpstr>Web Text Cost Model (Estimate ONLY)</vt:lpstr>
      <vt:lpstr>Video  Conferencing</vt:lpstr>
      <vt:lpstr>Current SITSD Catalog Offering For VTC Services</vt:lpstr>
      <vt:lpstr>SITSD/SVN Video Conference Endpoint Hardware</vt:lpstr>
      <vt:lpstr>SITSD/SVN Video Conference Endpoint Software</vt:lpstr>
      <vt:lpstr>SITSD/SVN Video Conferencing Infrastructure</vt:lpstr>
      <vt:lpstr>Virtual Meeting Room Dialing Diagram</vt:lpstr>
      <vt:lpstr>Future of State Video…Zoom Communications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SVN Video  Conferencing</dc:title>
  <dc:creator>Kimerly, Kelsea</dc:creator>
  <cp:lastModifiedBy>Donithan, Daniel</cp:lastModifiedBy>
  <cp:revision>4</cp:revision>
  <dcterms:created xsi:type="dcterms:W3CDTF">2019-04-30T16:03:45Z</dcterms:created>
  <dcterms:modified xsi:type="dcterms:W3CDTF">2019-04-30T17:21:17Z</dcterms:modified>
</cp:coreProperties>
</file>