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329" r:id="rId3"/>
    <p:sldId id="330" r:id="rId4"/>
    <p:sldId id="257" r:id="rId5"/>
    <p:sldId id="305" r:id="rId6"/>
    <p:sldId id="269" r:id="rId7"/>
    <p:sldId id="321" r:id="rId8"/>
    <p:sldId id="275" r:id="rId9"/>
    <p:sldId id="331" r:id="rId10"/>
    <p:sldId id="332" r:id="rId11"/>
    <p:sldId id="291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4072" autoAdjust="0"/>
  </p:normalViewPr>
  <p:slideViewPr>
    <p:cSldViewPr snapToGrid="0">
      <p:cViewPr varScale="1">
        <p:scale>
          <a:sx n="96" d="100"/>
          <a:sy n="96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3765B3-CF11-4B7D-9D4E-F8952754C4F9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C35E82-0DE3-4E17-906C-7D9049842F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9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8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Think sonar</a:t>
            </a:r>
          </a:p>
          <a:p>
            <a:endParaRPr lang="en-US" dirty="0"/>
          </a:p>
          <a:p>
            <a:r>
              <a:rPr lang="en-US" dirty="0"/>
              <a:t>Think radar</a:t>
            </a:r>
          </a:p>
          <a:p>
            <a:endParaRPr lang="en-US" dirty="0"/>
          </a:p>
          <a:p>
            <a:r>
              <a:rPr lang="en-US" dirty="0"/>
              <a:t>Think rangefinder</a:t>
            </a:r>
          </a:p>
          <a:p>
            <a:endParaRPr lang="en-US" dirty="0"/>
          </a:p>
          <a:p>
            <a:r>
              <a:rPr lang="en-US" dirty="0"/>
              <a:t>Lidar can see through vegetation . . . sort of.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8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3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1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6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Storage estimates include projections of 2019 data</a:t>
            </a:r>
          </a:p>
          <a:p>
            <a:r>
              <a:rPr lang="en-US" dirty="0"/>
              <a:t>Coordinate and plan larger (countywide) projects rather than small, single project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2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35E82-0DE3-4E17-906C-7D9049842FC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2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14AB-9EDA-4E06-A777-CF30E3CDB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EDD6B-E73F-40DF-84C9-E29019FA4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58E43-0705-40CB-BD62-1528E010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0301D-1172-4790-A910-15A10985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D851-12C7-4DFF-ADC0-0F4D018E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7F2E-7AB2-4858-AEDB-2381CA55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9E9EB-0359-4023-9AFA-07FD21B43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1BF10-FDA7-4773-AC61-45942AD0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5EAD0-3E11-4014-8088-7FBDB8BB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37E6C-3AF5-4543-A4BF-07FD8C37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6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CEF4D-2DB7-4F78-BD11-30C322A09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8BD55-4F7C-4471-8CBA-17B620070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A68E-D0FE-4F99-83EF-2B3909CB9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63876-24C4-4D85-80FF-311FE2FE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A57A3-1F1D-4476-9E35-8DE5E6A3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8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1BAB-41F5-4BA8-92A4-FF1D9C47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747C-AAF2-49D6-A549-865351F92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6AC7-F068-4EBA-B77D-117CDCD9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BD2BC-11D3-4030-B72D-E236011D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5AED9-8F6E-431B-B660-51C7E274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7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4309-DF45-4EB9-B0E4-8D66F3B8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2549E-FC85-4CD6-BCDB-807B3A65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A9636-3046-42DD-8E9A-D72BB262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98025-4E1E-43F2-A9FC-B93E9141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7F976-E752-4903-997D-8B4466FD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8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FB0F-E5CA-42DA-B77A-32A9498F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841CB-F9D7-460C-90F2-9FAF34C63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801DE-CA0A-4FE0-824A-2721DFC0D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97659-0034-40FF-B24A-770D46F4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81E3F-C730-4502-9B8D-851DD8F5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83D8D-1E45-477B-A47C-5CA7E913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7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B0A4-A6A7-4DA5-A33D-D3C273F1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18CA1-12A8-4F74-B590-4658A4C29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964DB-C9FB-488E-BA13-877E68EE7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3EAE5-98AA-4BD1-A068-64985A700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F2EAD-E7B3-45CB-B9B1-13CC86A4F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037C2-7EE5-4FE1-8E9F-F4E7F5B2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2479-DE00-4F17-82C1-5B1F692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8FC82-19B4-4203-80C4-AEB2D834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7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7C0F-2A83-4EEA-AAE7-A62921F5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EAEFE-A4B9-4E23-83BC-3CCE718D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B21EC-DFD8-4FA9-A9B7-D128BECE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0A67B-9A95-42EE-A4C2-F482D047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7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EC2F4-1A1D-474C-998B-B31B42EC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AF796-F1C5-4501-9B09-FF53D7CC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CE52A-981C-454D-B4F0-71ADF81A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3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5481-EDEB-413B-89EA-13AADC6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CA3E3-AA9F-4D04-85B8-F4DD3EC39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D259B-A61D-42A8-9EFA-0709F3C5D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2A473-02D7-4E10-85CB-55811F46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ABC04-D654-4125-A4B7-F72DD208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E7403-AEAF-4A49-9381-ADA18793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2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CB84-1669-41E8-BF6B-37A9CA8A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24A8E-45CF-4C7A-BB30-D32F9078D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0E572-70B3-43A8-91CC-72EDA4313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CD778-0189-4810-B8C7-33608B4C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B8910-DFF4-42CC-9ACC-86BE3769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9D740-9840-4FAF-9AE4-B219BBAC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8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tx2">
                <a:lumMod val="50000"/>
              </a:schemeClr>
            </a:gs>
            <a:gs pos="74000">
              <a:schemeClr val="accent1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0C3E4-5CEE-4481-B0CA-C4B539B9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17E15-12D4-4239-9BF5-2292B2C7E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51A1-D452-401D-B10D-1AC352AE8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F4E2-511B-447A-B96E-21179402733B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DB0BD-EB15-4A64-BE4F-85BF7E39E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33ED9-24CD-404D-A2C5-33C0D4FCF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38847-8E73-4A9F-8C80-C24BB20018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7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msl.mt.gov/gis/lidarinventory" TargetMode="Externa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sl.mt.gov/gis/lidarinvento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0A4D1-6D55-40EA-B338-C15F94D8D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04" y="768350"/>
            <a:ext cx="11283950" cy="28527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Montana Spatial Data Infrastructure: Elevation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80C40-27E7-4A73-A123-92CAC686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6164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Presented to the Information Technology Managers Council, September 4, 2019</a:t>
            </a:r>
          </a:p>
          <a:p>
            <a:pPr algn="ctr"/>
            <a:r>
              <a:rPr lang="en-US" dirty="0"/>
              <a:t>by</a:t>
            </a:r>
          </a:p>
          <a:p>
            <a:pPr algn="ctr"/>
            <a:r>
              <a:rPr lang="en-US" b="1" dirty="0"/>
              <a:t>Troy Blandford, Water Information System Manager</a:t>
            </a:r>
            <a:br>
              <a:rPr lang="en-US" b="1" dirty="0"/>
            </a:br>
            <a:r>
              <a:rPr lang="en-US" b="1" dirty="0"/>
              <a:t>Erin Fashoway, State GIS Coordinator</a:t>
            </a:r>
          </a:p>
          <a:p>
            <a:pPr algn="ctr"/>
            <a:r>
              <a:rPr lang="en-US" dirty="0"/>
              <a:t>Montana State Library</a:t>
            </a:r>
          </a:p>
        </p:txBody>
      </p:sp>
    </p:spTree>
    <p:extLst>
      <p:ext uri="{BB962C8B-B14F-4D97-AF65-F5344CB8AC3E}">
        <p14:creationId xmlns:p14="http://schemas.microsoft.com/office/powerpoint/2010/main" val="185644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4D79-FC4D-48BF-BE51-575CBDF1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Trends to think about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69D61-B7BD-4C8B-8DF4-CDE6D226632E}"/>
              </a:ext>
            </a:extLst>
          </p:cNvPr>
          <p:cNvSpPr txBox="1"/>
          <p:nvPr/>
        </p:nvSpPr>
        <p:spPr>
          <a:xfrm>
            <a:off x="838200" y="753239"/>
            <a:ext cx="106613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Data are scattered about, especially smaller projects, and often not readily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Need single repository (MSL is working on this)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More lidar is being flown by drone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Small project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Quality level and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Metadata is often neglected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MSL and the Montana Spatial Data Infrastructure (MSDI) Elevation Working Group have a decent handle on aircraft lidar (we think) . . . but what about drone lidar?</a:t>
            </a:r>
          </a:p>
        </p:txBody>
      </p:sp>
    </p:spTree>
    <p:extLst>
      <p:ext uri="{BB962C8B-B14F-4D97-AF65-F5344CB8AC3E}">
        <p14:creationId xmlns:p14="http://schemas.microsoft.com/office/powerpoint/2010/main" val="78962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520A-2DAF-4D3F-BE0E-ED4D8FED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66" y="15019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</a:t>
            </a:r>
            <a:endParaRPr lang="en-US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CCEB-66A5-4E4B-898C-750A4FA2E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6066" y="3246576"/>
            <a:ext cx="6316134" cy="13714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QUESTIONS/COMMENTS PLEASE.</a:t>
            </a:r>
          </a:p>
        </p:txBody>
      </p:sp>
      <p:pic>
        <p:nvPicPr>
          <p:cNvPr id="7" name="Graphic 6" descr="Comment">
            <a:extLst>
              <a:ext uri="{FF2B5EF4-FFF2-40B4-BE49-F238E27FC236}">
                <a16:creationId xmlns:a16="http://schemas.microsoft.com/office/drawing/2014/main" id="{3B0C0CEB-AB1E-4075-B308-BD7DC501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7D46AAE-C750-4FD6-A59D-575EF378C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A9609-8EBE-4FA0-A56D-F1EB41A16FCD}"/>
              </a:ext>
            </a:extLst>
          </p:cNvPr>
          <p:cNvSpPr txBox="1"/>
          <p:nvPr/>
        </p:nvSpPr>
        <p:spPr>
          <a:xfrm>
            <a:off x="2496066" y="5653420"/>
            <a:ext cx="737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linkClick r:id="rId5"/>
              </a:rPr>
              <a:t>http://msl.mt.gov/gis/lidarinventory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8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4D79-FC4D-48BF-BE51-575CBDF1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765"/>
            <a:ext cx="10515600" cy="96878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Montana Spatial Data Infrastructure (MSDI)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9F78DF-3045-4931-95EE-F83067D61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242644"/>
              </p:ext>
            </p:extLst>
          </p:nvPr>
        </p:nvGraphicFramePr>
        <p:xfrm>
          <a:off x="5455577" y="1521268"/>
          <a:ext cx="6421349" cy="4557588"/>
        </p:xfrm>
        <a:graphic>
          <a:graphicData uri="http://schemas.openxmlformats.org/drawingml/2006/table">
            <a:tbl>
              <a:tblPr lastRow="1">
                <a:noFill/>
                <a:tableStyleId>{3C2FFA5D-87B4-456A-9821-1D502468CF0F}</a:tableStyleId>
              </a:tblPr>
              <a:tblGrid>
                <a:gridCol w="3432405">
                  <a:extLst>
                    <a:ext uri="{9D8B030D-6E8A-4147-A177-3AD203B41FA5}">
                      <a16:colId xmlns:a16="http://schemas.microsoft.com/office/drawing/2014/main" val="502409474"/>
                    </a:ext>
                  </a:extLst>
                </a:gridCol>
                <a:gridCol w="2988944">
                  <a:extLst>
                    <a:ext uri="{9D8B030D-6E8A-4147-A177-3AD203B41FA5}">
                      <a16:colId xmlns:a16="http://schemas.microsoft.com/office/drawing/2014/main" val="269493132"/>
                    </a:ext>
                  </a:extLst>
                </a:gridCol>
              </a:tblGrid>
              <a:tr h="5445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15 MSDI Framework Themes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470931"/>
                  </a:ext>
                </a:extLst>
              </a:tr>
              <a:tr h="544530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Administrative Boundaries*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Land Cover*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542462"/>
                  </a:ext>
                </a:extLst>
              </a:tr>
              <a:tr h="492497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Cadastral*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Mapping Control*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273141"/>
                  </a:ext>
                </a:extLst>
              </a:tr>
              <a:tr h="492497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Climate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Imagery*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05392"/>
                  </a:ext>
                </a:extLst>
              </a:tr>
              <a:tr h="492497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Elevation*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Soils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205545"/>
                  </a:ext>
                </a:extLst>
              </a:tr>
              <a:tr h="513546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Geographic Names*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Structures &amp; Addresses*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502558"/>
                  </a:ext>
                </a:extLst>
              </a:tr>
              <a:tr h="492497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Geology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Transportation*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750602"/>
                  </a:ext>
                </a:extLst>
              </a:tr>
              <a:tr h="492497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Hydrography*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Wetlands &amp; Riparian*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358112"/>
                  </a:ext>
                </a:extLst>
              </a:tr>
              <a:tr h="492497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Hydrologic Units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7564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987EB4-B0DB-40E7-98D3-3EC763258045}"/>
              </a:ext>
            </a:extLst>
          </p:cNvPr>
          <p:cNvSpPr txBox="1"/>
          <p:nvPr/>
        </p:nvSpPr>
        <p:spPr>
          <a:xfrm>
            <a:off x="6537789" y="6359579"/>
            <a:ext cx="54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*Stewarded by the Montana State Library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CF102-1137-43AE-9FA8-88CC732572B5}"/>
              </a:ext>
            </a:extLst>
          </p:cNvPr>
          <p:cNvSpPr txBox="1"/>
          <p:nvPr/>
        </p:nvSpPr>
        <p:spPr>
          <a:xfrm>
            <a:off x="315074" y="2155482"/>
            <a:ext cx="4356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The framework for the  coordination, creation, collection, maintenance, integration, and dissemination of Montana land information.</a:t>
            </a:r>
          </a:p>
          <a:p>
            <a:pPr algn="ctr"/>
            <a:endParaRPr lang="en-US" sz="2400" i="1" dirty="0">
              <a:solidFill>
                <a:schemeClr val="bg1"/>
              </a:solidFill>
            </a:endParaRPr>
          </a:p>
          <a:p>
            <a:pPr algn="ctr"/>
            <a:endParaRPr lang="en-US" sz="2400" i="1" dirty="0">
              <a:solidFill>
                <a:schemeClr val="bg1"/>
              </a:solidFill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The basic geographic data layers needed to conduct business in Montana.</a:t>
            </a:r>
          </a:p>
        </p:txBody>
      </p:sp>
    </p:spTree>
    <p:extLst>
      <p:ext uri="{BB962C8B-B14F-4D97-AF65-F5344CB8AC3E}">
        <p14:creationId xmlns:p14="http://schemas.microsoft.com/office/powerpoint/2010/main" val="204005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62A4BF-28E2-4D33-91D3-B0CF988B25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0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F4D79-FC4D-48BF-BE51-575CBDF1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93918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MSDI: Elevation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FBE75-DA23-430D-8546-57919A8FF432}"/>
              </a:ext>
            </a:extLst>
          </p:cNvPr>
          <p:cNvSpPr txBox="1"/>
          <p:nvPr/>
        </p:nvSpPr>
        <p:spPr>
          <a:xfrm>
            <a:off x="0" y="5952417"/>
            <a:ext cx="121970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Transitioning from a statewide 10-meter resolution elevation dataset to 1-meter.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Vertical accuracy will improve from a few meters (RMSE) to less than ½ foot.</a:t>
            </a:r>
          </a:p>
        </p:txBody>
      </p:sp>
    </p:spTree>
    <p:extLst>
      <p:ext uri="{BB962C8B-B14F-4D97-AF65-F5344CB8AC3E}">
        <p14:creationId xmlns:p14="http://schemas.microsoft.com/office/powerpoint/2010/main" val="159056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8E48DD-9A2B-4CF0-B124-616F0DE57795}"/>
              </a:ext>
            </a:extLst>
          </p:cNvPr>
          <p:cNvSpPr txBox="1"/>
          <p:nvPr/>
        </p:nvSpPr>
        <p:spPr>
          <a:xfrm>
            <a:off x="189612" y="983851"/>
            <a:ext cx="7619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000" b="1" dirty="0">
                <a:solidFill>
                  <a:schemeClr val="bg1"/>
                </a:solidFill>
              </a:rPr>
              <a:t>Measures Distance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Think radar . . .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Think sonar . . .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Think rangefinder . . 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Think laser measuring tool . . .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A2040-D042-4901-AB88-6E49B1799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612" y="1494693"/>
            <a:ext cx="4124185" cy="5121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0B78F-CF77-4FB4-BA61-4C1600020440}"/>
              </a:ext>
            </a:extLst>
          </p:cNvPr>
          <p:cNvSpPr txBox="1"/>
          <p:nvPr/>
        </p:nvSpPr>
        <p:spPr>
          <a:xfrm>
            <a:off x="5116781" y="6519446"/>
            <a:ext cx="4197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Image from ESRI ArcGIS Desktop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230B0-88B1-4500-8C9B-86E3DB1DE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797" y="1494692"/>
            <a:ext cx="3607203" cy="51214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266990-BC4D-4314-B431-68B889D23E7D}"/>
              </a:ext>
            </a:extLst>
          </p:cNvPr>
          <p:cNvSpPr txBox="1">
            <a:spLocks/>
          </p:cNvSpPr>
          <p:nvPr/>
        </p:nvSpPr>
        <p:spPr>
          <a:xfrm>
            <a:off x="838200" y="-1670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What is lidar?</a:t>
            </a:r>
          </a:p>
        </p:txBody>
      </p:sp>
    </p:spTree>
    <p:extLst>
      <p:ext uri="{BB962C8B-B14F-4D97-AF65-F5344CB8AC3E}">
        <p14:creationId xmlns:p14="http://schemas.microsoft.com/office/powerpoint/2010/main" val="364625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50000"/>
              </a:schemeClr>
            </a:gs>
            <a:gs pos="74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ic illustrating Montana stakeholder business uses of lidar data.  Numbers shown represent Montana Elevation Working Group participants and are not intended as a summary of all Montana business uses.">
            <a:extLst>
              <a:ext uri="{FF2B5EF4-FFF2-40B4-BE49-F238E27FC236}">
                <a16:creationId xmlns:a16="http://schemas.microsoft.com/office/drawing/2014/main" id="{B1E9FE1B-F469-43DC-8756-FDFB7DF4B6F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r="45"/>
          <a:stretch/>
        </p:blipFill>
        <p:spPr bwMode="auto">
          <a:xfrm>
            <a:off x="0" y="325876"/>
            <a:ext cx="5155660" cy="620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bare-earth digital elevation model (DEM) of Rock Creek in Valley County showing meanders, oxbows, and tributaries.">
            <a:extLst>
              <a:ext uri="{FF2B5EF4-FFF2-40B4-BE49-F238E27FC236}">
                <a16:creationId xmlns:a16="http://schemas.microsoft.com/office/drawing/2014/main" id="{D102DD56-50B7-44A3-B23A-FE72280F44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195" y="457305"/>
            <a:ext cx="2572442" cy="227843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77AB9-094B-4344-9C37-0A88EF3AC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919" y="406120"/>
            <a:ext cx="4085185" cy="2215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82A07-7F24-4053-AA3A-63B2D0BA1B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701" t="28153" r="51645" b="-6412"/>
          <a:stretch/>
        </p:blipFill>
        <p:spPr>
          <a:xfrm>
            <a:off x="7019959" y="4992457"/>
            <a:ext cx="5038145" cy="17594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are-earth lidar image showing the Bitterroot Fault scarp offsetting the youngest glacial outwash surface of Big Creek just north of the Curlew Mine. The inset shows topographic profile indicating 1.7 m of tectonic offset across the fault along profile A-A’.  Image courtesy of Montana Bureau of Mines and Geology.">
            <a:extLst>
              <a:ext uri="{FF2B5EF4-FFF2-40B4-BE49-F238E27FC236}">
                <a16:creationId xmlns:a16="http://schemas.microsoft.com/office/drawing/2014/main" id="{6E2E9F77-4BEB-47FB-9C6A-8A76809ABE69}"/>
              </a:ext>
            </a:extLst>
          </p:cNvPr>
          <p:cNvPicPr/>
          <p:nvPr/>
        </p:nvPicPr>
        <p:blipFill rotWithShape="1">
          <a:blip r:embed="rId7"/>
          <a:srcRect r="509"/>
          <a:stretch/>
        </p:blipFill>
        <p:spPr>
          <a:xfrm>
            <a:off x="5206195" y="2907942"/>
            <a:ext cx="3185610" cy="3719840"/>
          </a:xfrm>
          <a:prstGeom prst="rect">
            <a:avLst/>
          </a:prstGeom>
        </p:spPr>
      </p:pic>
      <p:pic>
        <p:nvPicPr>
          <p:cNvPr id="8" name="Picture 2" descr="image004">
            <a:extLst>
              <a:ext uri="{FF2B5EF4-FFF2-40B4-BE49-F238E27FC236}">
                <a16:creationId xmlns:a16="http://schemas.microsoft.com/office/drawing/2014/main" id="{6AF99986-AC6F-4E46-BE0D-7AB48A9E6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6"/>
          <a:stretch/>
        </p:blipFill>
        <p:spPr bwMode="auto">
          <a:xfrm>
            <a:off x="8564535" y="2793533"/>
            <a:ext cx="3493569" cy="20771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bare-earth digital elevation model (DEM) of Rock Creek in Valley County showing meanders, oxbows, and tributaries.">
            <a:extLst>
              <a:ext uri="{FF2B5EF4-FFF2-40B4-BE49-F238E27FC236}">
                <a16:creationId xmlns:a16="http://schemas.microsoft.com/office/drawing/2014/main" id="{DE4047B9-09AC-4215-A3FF-90CB012C22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195" y="414054"/>
            <a:ext cx="2572442" cy="22784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ABD581-2C3D-489F-B36A-74E9A558F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919" y="362869"/>
            <a:ext cx="4085185" cy="2215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bare-earth lidar image showing the Bitterroot Fault scarp offsetting the youngest glacial outwash surface of Big Creek just north of the Curlew Mine. The inset shows topographic profile indicating 1.7 m of tectonic offset across the fault along profile A-A’.  Image courtesy of Montana Bureau of Mines and Geology.">
            <a:extLst>
              <a:ext uri="{FF2B5EF4-FFF2-40B4-BE49-F238E27FC236}">
                <a16:creationId xmlns:a16="http://schemas.microsoft.com/office/drawing/2014/main" id="{D2C1D33A-5AD6-47A7-BCFD-DC52A493CF2B}"/>
              </a:ext>
            </a:extLst>
          </p:cNvPr>
          <p:cNvPicPr/>
          <p:nvPr/>
        </p:nvPicPr>
        <p:blipFill rotWithShape="1">
          <a:blip r:embed="rId7"/>
          <a:srcRect r="509"/>
          <a:stretch/>
        </p:blipFill>
        <p:spPr>
          <a:xfrm>
            <a:off x="5206195" y="2864691"/>
            <a:ext cx="3185610" cy="3719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CC344-9F19-45A1-AE39-A6E029FB4C07}"/>
              </a:ext>
            </a:extLst>
          </p:cNvPr>
          <p:cNvSpPr txBox="1"/>
          <p:nvPr/>
        </p:nvSpPr>
        <p:spPr>
          <a:xfrm>
            <a:off x="10015511" y="2154257"/>
            <a:ext cx="20261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Flood-risk mapp</a:t>
            </a:r>
            <a:r>
              <a:rPr lang="en-US" sz="2000" b="1" dirty="0"/>
              <a:t>in</a:t>
            </a:r>
            <a:r>
              <a:rPr lang="en-US" b="1" dirty="0"/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89DBE-1B1F-43BA-AB3A-221EEADC7462}"/>
              </a:ext>
            </a:extLst>
          </p:cNvPr>
          <p:cNvSpPr txBox="1"/>
          <p:nvPr/>
        </p:nvSpPr>
        <p:spPr>
          <a:xfrm>
            <a:off x="10501120" y="4468519"/>
            <a:ext cx="1556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Canopy height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435225-499E-4482-9A00-DDC9255E8DF3}"/>
              </a:ext>
            </a:extLst>
          </p:cNvPr>
          <p:cNvSpPr txBox="1"/>
          <p:nvPr/>
        </p:nvSpPr>
        <p:spPr>
          <a:xfrm>
            <a:off x="10070667" y="6162791"/>
            <a:ext cx="1987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Building footprints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45F086-48EA-4C84-BF4A-3B546C2A91A1}"/>
              </a:ext>
            </a:extLst>
          </p:cNvPr>
          <p:cNvSpPr txBox="1"/>
          <p:nvPr/>
        </p:nvSpPr>
        <p:spPr>
          <a:xfrm>
            <a:off x="5865962" y="6215199"/>
            <a:ext cx="25258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Hazard mapping - Fault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5E234-1A54-46FC-9E79-9A196A0F94B4}"/>
              </a:ext>
            </a:extLst>
          </p:cNvPr>
          <p:cNvSpPr txBox="1"/>
          <p:nvPr/>
        </p:nvSpPr>
        <p:spPr>
          <a:xfrm>
            <a:off x="5601021" y="2332319"/>
            <a:ext cx="21577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Hydrologic Modeling</a:t>
            </a:r>
          </a:p>
        </p:txBody>
      </p:sp>
    </p:spTree>
    <p:extLst>
      <p:ext uri="{BB962C8B-B14F-4D97-AF65-F5344CB8AC3E}">
        <p14:creationId xmlns:p14="http://schemas.microsoft.com/office/powerpoint/2010/main" val="44268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CDB54-D241-42B3-988D-F24318263622}"/>
              </a:ext>
            </a:extLst>
          </p:cNvPr>
          <p:cNvSpPr/>
          <p:nvPr/>
        </p:nvSpPr>
        <p:spPr>
          <a:xfrm>
            <a:off x="929330" y="204187"/>
            <a:ext cx="9722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Montana Elevation Working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235EC-CE2A-47DA-9052-1C7FC057B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76" y="4890798"/>
            <a:ext cx="1737843" cy="787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8BE5C7-E5B8-48A0-A95E-6BAE5D22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154" y="4433787"/>
            <a:ext cx="5600700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62269B-EDC0-4465-B7A1-4EAEB87B3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339" y="3437669"/>
            <a:ext cx="2819400" cy="70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C0474-4D40-4888-9A78-74A87E18C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923" y="1884314"/>
            <a:ext cx="1255648" cy="1311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8F0CB1-DEE8-40FA-9D0A-A3FE7FB83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103" y="3383148"/>
            <a:ext cx="2135722" cy="468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B041A1-37DA-4B61-A604-C8867FA65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5874" y="1968943"/>
            <a:ext cx="1857375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CB36C4-70C0-42F1-AD3A-5C7F57F47E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5600" y="2107247"/>
            <a:ext cx="1971675" cy="790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706009-6960-4454-B3A6-BCA545B35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0197" y="3935357"/>
            <a:ext cx="1909082" cy="657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75C3F1-5179-4FF6-A835-90FA77D94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2600" y="4643796"/>
            <a:ext cx="1981200" cy="704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33B396-DA68-4108-97FB-59E6E7431A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6154" y="5476882"/>
            <a:ext cx="3422625" cy="473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3EE830-DA80-4E83-BB15-FC97732321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0220" y="1780400"/>
            <a:ext cx="1743075" cy="419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9CCDFF-9EC0-4543-B61A-265F9B8106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0220" y="2502535"/>
            <a:ext cx="1824037" cy="573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16279-EB44-4F6D-A1A7-9222ECD999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664" y="2405851"/>
            <a:ext cx="1649053" cy="11566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D91ABF-0AFF-4407-A2E8-9BE29B75A9AF}"/>
              </a:ext>
            </a:extLst>
          </p:cNvPr>
          <p:cNvSpPr txBox="1"/>
          <p:nvPr/>
        </p:nvSpPr>
        <p:spPr>
          <a:xfrm>
            <a:off x="929330" y="1053247"/>
            <a:ext cx="893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Federal, State, County, local, and private participants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2B5F28-E1EC-450F-96A5-690AFD4F2E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7851" y="5983550"/>
            <a:ext cx="2400300" cy="468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D56272-39A9-4FED-BA86-8F3FA0CF47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1067" y="5885857"/>
            <a:ext cx="2873589" cy="390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7A294-0AF7-4FA8-B2F4-571A8B1132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41536" y="3346172"/>
            <a:ext cx="1649053" cy="7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0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 chart illustrating square miles of lidar data acquired by year.  The graphic illustrates that collections in 2018 and 2019 have greatly outnumbered collections in all previous years.">
            <a:extLst>
              <a:ext uri="{FF2B5EF4-FFF2-40B4-BE49-F238E27FC236}">
                <a16:creationId xmlns:a16="http://schemas.microsoft.com/office/drawing/2014/main" id="{4F5AB3A2-0591-46D8-8B19-9564689A6C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8624" y="779122"/>
            <a:ext cx="5078310" cy="4372718"/>
          </a:xfrm>
          <a:prstGeom prst="rect">
            <a:avLst/>
          </a:prstGeom>
        </p:spPr>
      </p:pic>
      <p:pic>
        <p:nvPicPr>
          <p:cNvPr id="4" name="Picture 3" descr="A pie chart illustrating square miles of lidar acquired by organization.  The graphic illustrates that the great majority of lidar data has been acquired by Montana DNRC.">
            <a:extLst>
              <a:ext uri="{FF2B5EF4-FFF2-40B4-BE49-F238E27FC236}">
                <a16:creationId xmlns:a16="http://schemas.microsoft.com/office/drawing/2014/main" id="{8B02EDDD-D914-445C-9DC4-05AF25A524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30245" y="779122"/>
            <a:ext cx="6361755" cy="4254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535617-0628-4A7A-8632-1F2728E2F005}"/>
              </a:ext>
            </a:extLst>
          </p:cNvPr>
          <p:cNvSpPr txBox="1"/>
          <p:nvPr/>
        </p:nvSpPr>
        <p:spPr>
          <a:xfrm>
            <a:off x="0" y="5540269"/>
            <a:ext cx="12205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Statewide lidar coverage is about</a:t>
            </a:r>
          </a:p>
          <a:p>
            <a:pPr algn="ctr"/>
            <a:r>
              <a:rPr lang="en-US" sz="3200" b="1" dirty="0"/>
              <a:t>32% (47,000 square miles)</a:t>
            </a:r>
          </a:p>
        </p:txBody>
      </p:sp>
    </p:spTree>
    <p:extLst>
      <p:ext uri="{BB962C8B-B14F-4D97-AF65-F5344CB8AC3E}">
        <p14:creationId xmlns:p14="http://schemas.microsoft.com/office/powerpoint/2010/main" val="23192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2814-69E0-4ED2-80ED-985AAE23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574"/>
            <a:ext cx="10515600" cy="113710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Montana Lidar Inventory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4204C-D3E1-46D2-B17B-F47B8C639458}"/>
              </a:ext>
            </a:extLst>
          </p:cNvPr>
          <p:cNvSpPr txBox="1"/>
          <p:nvPr/>
        </p:nvSpPr>
        <p:spPr>
          <a:xfrm>
            <a:off x="2407036" y="5934670"/>
            <a:ext cx="7377928" cy="923330"/>
          </a:xfrm>
          <a:prstGeom prst="rect">
            <a:avLst/>
          </a:prstGeom>
          <a:solidFill>
            <a:srgbClr val="FEFCB6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hlinkClick r:id="rId3"/>
              </a:rPr>
              <a:t>http://msl.mt.gov/gis/lidarinventory</a:t>
            </a:r>
            <a:endParaRPr lang="en-US" sz="3600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904D98-254F-4D19-863D-6E95E1F32D83}"/>
              </a:ext>
            </a:extLst>
          </p:cNvPr>
          <p:cNvSpPr/>
          <p:nvPr/>
        </p:nvSpPr>
        <p:spPr>
          <a:xfrm>
            <a:off x="396740" y="1409921"/>
            <a:ext cx="4323541" cy="404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Completed/in-progress acquisitions</a:t>
            </a:r>
          </a:p>
          <a:p>
            <a:pPr marL="8001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lidar acquisitions</a:t>
            </a:r>
          </a:p>
          <a:p>
            <a:pPr marL="8001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marR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Priority areas of interest for future acquisitions</a:t>
            </a:r>
            <a:endParaRPr lang="en-US" sz="2400" dirty="0">
              <a:solidFill>
                <a:schemeClr val="bg1"/>
              </a:solidFill>
              <a:latin typeface="Aktiv Grotesk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AF4CC-57A5-4468-9B64-CE39B3AF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741" y="1409839"/>
            <a:ext cx="6633519" cy="42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0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4D79-FC4D-48BF-BE51-575CBDF15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69D61-B7BD-4C8B-8DF4-CDE6D226632E}"/>
              </a:ext>
            </a:extLst>
          </p:cNvPr>
          <p:cNvSpPr txBox="1"/>
          <p:nvPr/>
        </p:nvSpPr>
        <p:spPr>
          <a:xfrm>
            <a:off x="1011114" y="1784838"/>
            <a:ext cx="103426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Tremendous data storage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Current MSL archive:  </a:t>
            </a:r>
            <a:r>
              <a:rPr lang="en-US" sz="3200" b="1" dirty="0">
                <a:solidFill>
                  <a:schemeClr val="bg1"/>
                </a:solidFill>
              </a:rPr>
              <a:t>~25 TB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Coming soon (within next year): </a:t>
            </a:r>
            <a:r>
              <a:rPr lang="en-US" sz="2400" b="1" dirty="0">
                <a:solidFill>
                  <a:schemeClr val="bg1"/>
                </a:solidFill>
              </a:rPr>
              <a:t>~</a:t>
            </a:r>
            <a:r>
              <a:rPr lang="en-US" sz="3200" b="1" dirty="0">
                <a:solidFill>
                  <a:schemeClr val="bg1"/>
                </a:solidFill>
              </a:rPr>
              <a:t>60 TB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To complete statewide lidar coverage:  </a:t>
            </a:r>
            <a:r>
              <a:rPr lang="en-US" sz="3200" b="1" dirty="0">
                <a:solidFill>
                  <a:schemeClr val="bg1"/>
                </a:solidFill>
              </a:rPr>
              <a:t>300 - 500 TB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Expensive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Larger acquisitions are more cost-effective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Acquisitions should seek to maximize uses and minimize repeat coverage</a:t>
            </a:r>
          </a:p>
        </p:txBody>
      </p:sp>
    </p:spTree>
    <p:extLst>
      <p:ext uri="{BB962C8B-B14F-4D97-AF65-F5344CB8AC3E}">
        <p14:creationId xmlns:p14="http://schemas.microsoft.com/office/powerpoint/2010/main" val="1596051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435</Words>
  <Application>Microsoft Office PowerPoint</Application>
  <PresentationFormat>Widescreen</PresentationFormat>
  <Paragraphs>99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Aktiv Grotesk</vt:lpstr>
      <vt:lpstr>Arial</vt:lpstr>
      <vt:lpstr>Calibri</vt:lpstr>
      <vt:lpstr>Calibri Light</vt:lpstr>
      <vt:lpstr>Verdana</vt:lpstr>
      <vt:lpstr>Office Theme</vt:lpstr>
      <vt:lpstr>Montana Spatial Data Infrastructure: Elevation</vt:lpstr>
      <vt:lpstr>Montana Spatial Data Infrastructure (MSDI)</vt:lpstr>
      <vt:lpstr>MSDI: Elevation</vt:lpstr>
      <vt:lpstr>PowerPoint Presentation</vt:lpstr>
      <vt:lpstr>PowerPoint Presentation</vt:lpstr>
      <vt:lpstr>PowerPoint Presentation</vt:lpstr>
      <vt:lpstr>PowerPoint Presentation</vt:lpstr>
      <vt:lpstr>Montana Lidar Inventory</vt:lpstr>
      <vt:lpstr>Challenges</vt:lpstr>
      <vt:lpstr>Trends to think about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Montana Lidar Plan</dc:title>
  <dc:creator>Blandford, Troy</dc:creator>
  <cp:lastModifiedBy>Fashoway, Erin</cp:lastModifiedBy>
  <cp:revision>44</cp:revision>
  <dcterms:created xsi:type="dcterms:W3CDTF">2019-08-14T13:19:58Z</dcterms:created>
  <dcterms:modified xsi:type="dcterms:W3CDTF">2019-09-03T20:33:36Z</dcterms:modified>
</cp:coreProperties>
</file>