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8" r:id="rId3"/>
    <p:sldId id="257" r:id="rId4"/>
    <p:sldId id="259" r:id="rId5"/>
    <p:sldId id="260" r:id="rId6"/>
    <p:sldId id="261" r:id="rId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cace, Anthony" initials="CA" lastIdx="1" clrIdx="0">
    <p:extLst>
      <p:ext uri="{19B8F6BF-5375-455C-9EA6-DF929625EA0E}">
        <p15:presenceInfo xmlns:p15="http://schemas.microsoft.com/office/powerpoint/2012/main" userId="S-1-5-21-725345543-413027322-2146997909-1603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52768" autoAdjust="0"/>
  </p:normalViewPr>
  <p:slideViewPr>
    <p:cSldViewPr snapToGrid="0">
      <p:cViewPr varScale="1">
        <p:scale>
          <a:sx n="58" d="100"/>
          <a:sy n="58" d="100"/>
        </p:scale>
        <p:origin x="187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14FA03A-C6D8-4409-8F13-C485A51D574E}" type="datetimeFigureOut">
              <a:rPr lang="en-US" smtClean="0"/>
              <a:t>2/14/2017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9D4984-EC63-42C3-AA58-FAF92BA1212F}" type="slidenum">
              <a:rPr lang="en-US" smtClean="0"/>
              <a:t>‹#›</a:t>
            </a:fld>
            <a:endParaRPr lang="en-US" dirty="0"/>
          </a:p>
        </p:txBody>
      </p:sp>
    </p:spTree>
    <p:extLst>
      <p:ext uri="{BB962C8B-B14F-4D97-AF65-F5344CB8AC3E}">
        <p14:creationId xmlns:p14="http://schemas.microsoft.com/office/powerpoint/2010/main" val="2296888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a:t>
            </a:r>
            <a:r>
              <a:rPr lang="en-US" baseline="0" dirty="0"/>
              <a:t> - INTRO</a:t>
            </a:r>
            <a:endParaRPr lang="en-US" dirty="0"/>
          </a:p>
          <a:p>
            <a:endParaRPr lang="en-US" dirty="0"/>
          </a:p>
          <a:p>
            <a:r>
              <a:rPr lang="en-US" dirty="0"/>
              <a:t>A common concern the State Accounting</a:t>
            </a:r>
            <a:r>
              <a:rPr lang="en-US" baseline="0" dirty="0"/>
              <a:t> Bureau has</a:t>
            </a:r>
            <a:r>
              <a:rPr lang="en-US" dirty="0"/>
              <a:t> received from</a:t>
            </a:r>
            <a:r>
              <a:rPr lang="en-US" baseline="0" dirty="0"/>
              <a:t> agencies </a:t>
            </a:r>
            <a:r>
              <a:rPr lang="en-US" dirty="0"/>
              <a:t>in relation to internal</a:t>
            </a:r>
            <a:r>
              <a:rPr lang="en-US" baseline="0" dirty="0"/>
              <a:t> control testing was a lack of relevant examples.  Today we seek to alleviate this through presentation of testing performed at the Department of Corrections, concentrating on the Personal Services transaction cycle.  </a:t>
            </a:r>
          </a:p>
          <a:p>
            <a:endParaRPr lang="en-US" baseline="0" dirty="0"/>
          </a:p>
          <a:p>
            <a:r>
              <a:rPr lang="en-US" baseline="0" dirty="0"/>
              <a:t>Although the testing was designed and performed during fiscal year 2013, most of the processes remain in place and many aspects will translate across all State of Montana departments.  Please note, the methods described here are not absolute, but are one possible way to perform and document testing of an internal control structure. </a:t>
            </a:r>
            <a:endParaRPr lang="en-US" dirty="0"/>
          </a:p>
        </p:txBody>
      </p:sp>
      <p:sp>
        <p:nvSpPr>
          <p:cNvPr id="4" name="Slide Number Placeholder 3"/>
          <p:cNvSpPr>
            <a:spLocks noGrp="1"/>
          </p:cNvSpPr>
          <p:nvPr>
            <p:ph type="sldNum" sz="quarter" idx="10"/>
          </p:nvPr>
        </p:nvSpPr>
        <p:spPr/>
        <p:txBody>
          <a:bodyPr/>
          <a:lstStyle/>
          <a:p>
            <a:fld id="{359D4984-EC63-42C3-AA58-FAF92BA1212F}" type="slidenum">
              <a:rPr lang="en-US" smtClean="0"/>
              <a:t>1</a:t>
            </a:fld>
            <a:endParaRPr lang="en-US" dirty="0"/>
          </a:p>
        </p:txBody>
      </p:sp>
    </p:spTree>
    <p:extLst>
      <p:ext uri="{BB962C8B-B14F-4D97-AF65-F5344CB8AC3E}">
        <p14:creationId xmlns:p14="http://schemas.microsoft.com/office/powerpoint/2010/main" val="2108291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brief</a:t>
            </a:r>
            <a:r>
              <a:rPr lang="en-US" baseline="0" dirty="0"/>
              <a:t> review of the 5 elements of internal control structures.</a:t>
            </a:r>
          </a:p>
          <a:p>
            <a:endParaRPr lang="en-US" baseline="0" dirty="0"/>
          </a:p>
          <a:p>
            <a:pPr marL="232943" indent="-232943">
              <a:buAutoNum type="arabicParenR"/>
            </a:pPr>
            <a:r>
              <a:rPr lang="en-US" baseline="0" dirty="0"/>
              <a:t>Control Environment sets the overall tone of an entity’s risk tolerance.  P</a:t>
            </a:r>
            <a:r>
              <a:rPr lang="en-US" dirty="0"/>
              <a:t>rimary needs related to this component are senior management's understanding of, and appreciation for, internal controls and to lead by example. </a:t>
            </a:r>
          </a:p>
          <a:p>
            <a:pPr marL="232943" indent="-232943">
              <a:buAutoNum type="arabicParenR"/>
            </a:pPr>
            <a:endParaRPr lang="en-US" dirty="0"/>
          </a:p>
          <a:p>
            <a:pPr marL="232943" indent="-232943" defTabSz="931774">
              <a:buFontTx/>
              <a:buAutoNum type="arabicParenR"/>
            </a:pPr>
            <a:r>
              <a:rPr lang="en-US" baseline="0" dirty="0"/>
              <a:t>Risk is any item that may cause our organization to not achieve its goals and objectives. Once the objectives are determined, risk assessments are performed to analyze, “What can go wrong?”</a:t>
            </a:r>
            <a:r>
              <a:rPr lang="en-US" dirty="0"/>
              <a:t> The risk assessment process also helps management determine where material misstatements, fraud, or theft of assets are at the highest risk of occurrence. The assessment can be performed on a program, process, transaction, or entity-wide level. </a:t>
            </a:r>
          </a:p>
          <a:p>
            <a:pPr defTabSz="931774"/>
            <a:endParaRPr lang="en-US" baseline="0" dirty="0"/>
          </a:p>
          <a:p>
            <a:pPr defTabSz="931774"/>
            <a:r>
              <a:rPr lang="en-US" baseline="0" dirty="0"/>
              <a:t>OPEN LINK –</a:t>
            </a:r>
          </a:p>
          <a:p>
            <a:pPr defTabSz="931774"/>
            <a:endParaRPr lang="en-US" baseline="0" dirty="0"/>
          </a:p>
          <a:p>
            <a:pPr defTabSz="931774"/>
            <a:r>
              <a:rPr lang="en-US" baseline="0" dirty="0"/>
              <a:t>Corrections considered the overall risks to its entity through modification of the ‘Model Internal Control Plan’ available on DoA’s internal control website.  For today’s example however, the focus is to help ensure risks related to Financial Reporting, as documented in Section III, A, 6 of the Overall Internal Control and Process Document, are adequately addressed.</a:t>
            </a:r>
          </a:p>
          <a:p>
            <a:pPr marL="232943" indent="-232943">
              <a:buAutoNum type="arabicParenR"/>
            </a:pPr>
            <a:endParaRPr lang="en-US" dirty="0"/>
          </a:p>
          <a:p>
            <a:r>
              <a:rPr lang="en-US" baseline="0" dirty="0"/>
              <a:t>3) Control activities are the processes and procedures put in place by management to mitigate risks of what can go wrong in an agency.  These are methods management uses, “To ensure entity objectives are achieved.” </a:t>
            </a:r>
          </a:p>
          <a:p>
            <a:endParaRPr lang="en-US" baseline="0" dirty="0"/>
          </a:p>
          <a:p>
            <a:r>
              <a:rPr lang="en-US" baseline="0" dirty="0"/>
              <a:t>4) Information and communication provides necessary data throughout the entire stakeholder structure, including those external to the organization. </a:t>
            </a:r>
          </a:p>
          <a:p>
            <a:pPr marL="232943" indent="-232943">
              <a:buAutoNum type="arabicParenR"/>
            </a:pPr>
            <a:endParaRPr lang="en-US" baseline="0" dirty="0"/>
          </a:p>
          <a:p>
            <a:r>
              <a:rPr lang="en-US" baseline="0" dirty="0"/>
              <a:t>5) Testing and monitoring involves day-to-day tasks performed and more expansive periodic work as well.  A manager reviewing information to ensure revenues and cash are meeting benchmarks each day is one example of daily monitoring as they would then investigate why certain measures were not achieved.  Internal audit performing a formal annual review over the internal control structure for financial reporting is an example of periodic testing.  </a:t>
            </a:r>
          </a:p>
          <a:p>
            <a:pPr marL="232943" indent="-232943">
              <a:buAutoNum type="arabicParenR"/>
            </a:pPr>
            <a:endParaRPr lang="en-US" dirty="0"/>
          </a:p>
          <a:p>
            <a:endParaRPr lang="en-US" dirty="0"/>
          </a:p>
        </p:txBody>
      </p:sp>
      <p:sp>
        <p:nvSpPr>
          <p:cNvPr id="4" name="Slide Number Placeholder 3"/>
          <p:cNvSpPr>
            <a:spLocks noGrp="1"/>
          </p:cNvSpPr>
          <p:nvPr>
            <p:ph type="sldNum" sz="quarter" idx="10"/>
          </p:nvPr>
        </p:nvSpPr>
        <p:spPr/>
        <p:txBody>
          <a:bodyPr/>
          <a:lstStyle/>
          <a:p>
            <a:fld id="{359D4984-EC63-42C3-AA58-FAF92BA1212F}" type="slidenum">
              <a:rPr lang="en-US" smtClean="0"/>
              <a:t>2</a:t>
            </a:fld>
            <a:endParaRPr lang="en-US" dirty="0"/>
          </a:p>
        </p:txBody>
      </p:sp>
    </p:spTree>
    <p:extLst>
      <p:ext uri="{BB962C8B-B14F-4D97-AF65-F5344CB8AC3E}">
        <p14:creationId xmlns:p14="http://schemas.microsoft.com/office/powerpoint/2010/main" val="453189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begin, we must</a:t>
            </a:r>
            <a:r>
              <a:rPr lang="en-US" baseline="0" dirty="0"/>
              <a:t> determine what our end goal or objective is.  In the case of this example, we are seeking to: assess the risk of material misstatement in relation to the DoC’s financial schedules taken as a whole; determine what processes our entity has designed and </a:t>
            </a:r>
            <a:r>
              <a:rPr lang="en-US" baseline="0"/>
              <a:t>implemented to </a:t>
            </a:r>
            <a:r>
              <a:rPr lang="en-US" baseline="0" dirty="0"/>
              <a:t>help ensure a low RMM; and test the controls to ensure they are adequate in design and functioning properly.  </a:t>
            </a:r>
          </a:p>
          <a:p>
            <a:endParaRPr lang="en-US" baseline="0" dirty="0"/>
          </a:p>
          <a:p>
            <a:r>
              <a:rPr lang="en-US" baseline="0" dirty="0"/>
              <a:t>Qualitative factors should be considered when assessing financial schedule/statement risk.  Due to time constraints however, this presentation will focus only on quantitative work.</a:t>
            </a:r>
          </a:p>
          <a:p>
            <a:endParaRPr lang="en-US" baseline="0" dirty="0"/>
          </a:p>
          <a:p>
            <a:r>
              <a:rPr lang="en-US" baseline="0" dirty="0"/>
              <a:t>The risk of fraudulent activity needs considered when assessing risk.  Keeping this in mind will help ensure the opportunity to misappropriate assets is adequately controlled. </a:t>
            </a:r>
          </a:p>
          <a:p>
            <a:pPr defTabSz="931774">
              <a:defRPr/>
            </a:pPr>
            <a:endParaRPr lang="en-US" baseline="0" dirty="0"/>
          </a:p>
          <a:p>
            <a:pPr defTabSz="931774">
              <a:defRPr/>
            </a:pPr>
            <a:r>
              <a:rPr lang="en-US" baseline="0" dirty="0"/>
              <a:t>OPEN LINK – </a:t>
            </a:r>
          </a:p>
          <a:p>
            <a:pPr defTabSz="931774">
              <a:defRPr/>
            </a:pPr>
            <a:endParaRPr lang="en-US" baseline="0" dirty="0"/>
          </a:p>
          <a:p>
            <a:pPr marL="0" marR="0" lvl="0" indent="0" algn="l" defTabSz="931774" rtl="0" eaLnBrk="1" fontAlgn="auto" latinLnBrk="0" hangingPunct="1">
              <a:lnSpc>
                <a:spcPct val="100000"/>
              </a:lnSpc>
              <a:spcBef>
                <a:spcPts val="0"/>
              </a:spcBef>
              <a:spcAft>
                <a:spcPts val="0"/>
              </a:spcAft>
              <a:buClrTx/>
              <a:buSzTx/>
              <a:buFontTx/>
              <a:buNone/>
              <a:tabLst/>
              <a:defRPr/>
            </a:pPr>
            <a:r>
              <a:rPr lang="en-US" baseline="0" dirty="0"/>
              <a:t>As shown, the recreated amounts presented within the </a:t>
            </a:r>
            <a:r>
              <a:rPr lang="en-US" baseline="0" dirty="0" err="1"/>
              <a:t>DoC</a:t>
            </a:r>
            <a:r>
              <a:rPr lang="en-US" baseline="0" dirty="0"/>
              <a:t> report tie to the LAD Expenditure schedule.  Refer to MOM 373 for assistance on how to recreate the LAD schedules. </a:t>
            </a:r>
          </a:p>
          <a:p>
            <a:pPr defTabSz="931774">
              <a:defRPr/>
            </a:pPr>
            <a:endParaRPr lang="en-US" baseline="0" dirty="0"/>
          </a:p>
          <a:p>
            <a:pPr defTabSz="931774">
              <a:defRPr/>
            </a:pPr>
            <a:r>
              <a:rPr lang="en-US" baseline="0" dirty="0"/>
              <a:t>Corrections performed a quantitative risk assessment through recreation of the LAD Revenue and Expenditure schedule and then assigning a 5% threshold of the total amounts presented from FY 2012. For the Expenditure area, this resulted in a materiality threshold of $9,488,156.  </a:t>
            </a:r>
          </a:p>
          <a:p>
            <a:endParaRPr lang="en-US" baseline="0" dirty="0"/>
          </a:p>
          <a:p>
            <a:r>
              <a:rPr lang="en-US" baseline="0" dirty="0"/>
              <a:t>Individual expenditure classifications, by OBPP Program, were then reviewed and it was determined that Personal Services and Other Services were the material classifications of expenditure.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OPEN TAB – Expenditures Mtl Accts</a:t>
            </a:r>
          </a:p>
          <a:p>
            <a:endParaRPr lang="en-US" baseline="0" dirty="0"/>
          </a:p>
          <a:p>
            <a:r>
              <a:rPr lang="en-US" baseline="0" dirty="0"/>
              <a:t>The DoC then broke the amounts down further to determine what transaction cycles made up a material portion of the material classifications.  This resulted in the following material expenditure cycles: Personal Services; Outside Medical; and Contract Beds.  Performing work over these three cycles provides coverage of 77% of the overall expenditure amount.</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359D4984-EC63-42C3-AA58-FAF92BA1212F}" type="slidenum">
              <a:rPr lang="en-US" smtClean="0"/>
              <a:t>3</a:t>
            </a:fld>
            <a:endParaRPr lang="en-US" dirty="0"/>
          </a:p>
        </p:txBody>
      </p:sp>
    </p:spTree>
    <p:extLst>
      <p:ext uri="{BB962C8B-B14F-4D97-AF65-F5344CB8AC3E}">
        <p14:creationId xmlns:p14="http://schemas.microsoft.com/office/powerpoint/2010/main" val="3398510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 we</a:t>
            </a:r>
            <a:r>
              <a:rPr lang="en-US" baseline="0" dirty="0"/>
              <a:t> have selected our quantitatively material transaction cycles, we need to assess the inherent risks over them and determine how they may impact the financial schedules.  </a:t>
            </a:r>
          </a:p>
          <a:p>
            <a:endParaRPr lang="en-US" baseline="0" dirty="0"/>
          </a:p>
          <a:p>
            <a:r>
              <a:rPr lang="en-US" baseline="0" dirty="0"/>
              <a:t>OPEN UPPER LINK – </a:t>
            </a:r>
          </a:p>
          <a:p>
            <a:endParaRPr lang="en-US" baseline="0" dirty="0"/>
          </a:p>
          <a:p>
            <a:r>
              <a:rPr lang="en-US" baseline="0" dirty="0"/>
              <a:t>In this example, and as noted in the Quantitative materiality assessment, we will review the Personal Services transaction cycle as a whole.  The DoC determined that as all Personal Services flow through the same transaction cycle and control structure, the cycle would be reviewed and tested in this manner opposed to additional break out the various account classifications.</a:t>
            </a:r>
          </a:p>
          <a:p>
            <a:endParaRPr lang="en-US" baseline="0" dirty="0"/>
          </a:p>
          <a:p>
            <a:r>
              <a:rPr lang="en-US" baseline="0" dirty="0"/>
              <a:t>OPEN LOWER LINK -</a:t>
            </a:r>
          </a:p>
          <a:p>
            <a:endParaRPr lang="en-US" baseline="0" dirty="0"/>
          </a:p>
          <a:p>
            <a:pPr defTabSz="931774">
              <a:defRPr/>
            </a:pPr>
            <a:r>
              <a:rPr lang="en-US" dirty="0"/>
              <a:t>Once the risks</a:t>
            </a:r>
            <a:r>
              <a:rPr lang="en-US" baseline="0" dirty="0"/>
              <a:t> are assessed and the controls over the potential pitfalls are understood, a testing plan needs built.  While it is important to receive ‘buy-in’ from staff performing control functions through in-person meetings and approval of documented control understandings, when testing, use individuals from other areas to help ensure some independence over the work performed.</a:t>
            </a:r>
          </a:p>
          <a:p>
            <a:pPr defTabSz="931774">
              <a:defRPr/>
            </a:pPr>
            <a:endParaRPr lang="en-US" baseline="0"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359D4984-EC63-42C3-AA58-FAF92BA1212F}" type="slidenum">
              <a:rPr lang="en-US" smtClean="0"/>
              <a:t>4</a:t>
            </a:fld>
            <a:endParaRPr lang="en-US" dirty="0"/>
          </a:p>
        </p:txBody>
      </p:sp>
    </p:spTree>
    <p:extLst>
      <p:ext uri="{BB962C8B-B14F-4D97-AF65-F5344CB8AC3E}">
        <p14:creationId xmlns:p14="http://schemas.microsoft.com/office/powerpoint/2010/main" val="1766483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9D4984-EC63-42C3-AA58-FAF92BA1212F}" type="slidenum">
              <a:rPr lang="en-US" smtClean="0"/>
              <a:t>5</a:t>
            </a:fld>
            <a:endParaRPr lang="en-US" dirty="0"/>
          </a:p>
        </p:txBody>
      </p:sp>
    </p:spTree>
    <p:extLst>
      <p:ext uri="{BB962C8B-B14F-4D97-AF65-F5344CB8AC3E}">
        <p14:creationId xmlns:p14="http://schemas.microsoft.com/office/powerpoint/2010/main" val="1168697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dealing with</a:t>
            </a:r>
            <a:r>
              <a:rPr lang="en-US" baseline="0" dirty="0"/>
              <a:t> internal control monitoring and testing, it is a continuous process.  Once our testing is performed, we must implement corrective actions and continue to ensure entity assets are adequately protected from theft.  Therefore, unlike the picture above, there is no checked flag at which the internal control process comes to the finish.  We can however reach the winner’s circle still through knowledge </a:t>
            </a:r>
            <a:r>
              <a:rPr lang="en-US" baseline="0"/>
              <a:t>that our </a:t>
            </a:r>
            <a:r>
              <a:rPr lang="en-US" baseline="0" dirty="0"/>
              <a:t>internal control structure adequately protects State resources.</a:t>
            </a:r>
            <a:endParaRPr lang="en-US" dirty="0"/>
          </a:p>
        </p:txBody>
      </p:sp>
      <p:sp>
        <p:nvSpPr>
          <p:cNvPr id="4" name="Slide Number Placeholder 3"/>
          <p:cNvSpPr>
            <a:spLocks noGrp="1"/>
          </p:cNvSpPr>
          <p:nvPr>
            <p:ph type="sldNum" sz="quarter" idx="10"/>
          </p:nvPr>
        </p:nvSpPr>
        <p:spPr/>
        <p:txBody>
          <a:bodyPr/>
          <a:lstStyle/>
          <a:p>
            <a:fld id="{359D4984-EC63-42C3-AA58-FAF92BA1212F}" type="slidenum">
              <a:rPr lang="en-US" smtClean="0"/>
              <a:t>6</a:t>
            </a:fld>
            <a:endParaRPr lang="en-US" dirty="0"/>
          </a:p>
        </p:txBody>
      </p:sp>
    </p:spTree>
    <p:extLst>
      <p:ext uri="{BB962C8B-B14F-4D97-AF65-F5344CB8AC3E}">
        <p14:creationId xmlns:p14="http://schemas.microsoft.com/office/powerpoint/2010/main" val="1230689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2/14/2017</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2/14/2017</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2/14/2017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2/14/2017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2/14/2017</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1%20-%20Internal%20Control%20Process%20and%20Evaluation%20Document.doc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2%20-%20Material%20Account%20Assessment.xls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3%20-%20Risk%20Assessment%20-%20Personal%20Services.doc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4%20-%20Testing%20Document%20-%20Expenditures.docx"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940037"/>
            <a:ext cx="10993549" cy="1452785"/>
          </a:xfrm>
        </p:spPr>
        <p:txBody>
          <a:bodyPr>
            <a:noAutofit/>
          </a:bodyPr>
          <a:lstStyle/>
          <a:p>
            <a:pPr algn="ctr"/>
            <a:r>
              <a:rPr lang="en-US" sz="6000" dirty="0"/>
              <a:t>Internal control testing</a:t>
            </a:r>
          </a:p>
        </p:txBody>
      </p:sp>
      <p:sp>
        <p:nvSpPr>
          <p:cNvPr id="3" name="Subtitle 2"/>
          <p:cNvSpPr>
            <a:spLocks noGrp="1"/>
          </p:cNvSpPr>
          <p:nvPr>
            <p:ph type="subTitle" idx="1"/>
          </p:nvPr>
        </p:nvSpPr>
        <p:spPr>
          <a:xfrm>
            <a:off x="581194" y="3965248"/>
            <a:ext cx="10993546" cy="863125"/>
          </a:xfrm>
        </p:spPr>
        <p:txBody>
          <a:bodyPr>
            <a:noAutofit/>
          </a:bodyPr>
          <a:lstStyle/>
          <a:p>
            <a:pPr algn="ctr"/>
            <a:r>
              <a:rPr lang="en-US" sz="3200" dirty="0">
                <a:solidFill>
                  <a:schemeClr val="bg1"/>
                </a:solidFill>
              </a:rPr>
              <a:t>A ‘real-world’ example from the Montana department of corrections fiscal year 2013</a:t>
            </a:r>
          </a:p>
          <a:p>
            <a:pPr algn="ctr"/>
            <a:endParaRPr lang="en-US" sz="3200" dirty="0">
              <a:solidFill>
                <a:schemeClr val="bg1"/>
              </a:solidFill>
            </a:endParaRPr>
          </a:p>
        </p:txBody>
      </p:sp>
    </p:spTree>
    <p:extLst>
      <p:ext uri="{BB962C8B-B14F-4D97-AF65-F5344CB8AC3E}">
        <p14:creationId xmlns:p14="http://schemas.microsoft.com/office/powerpoint/2010/main" val="1972651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Five elements of internal control</a:t>
            </a:r>
          </a:p>
        </p:txBody>
      </p:sp>
      <p:sp>
        <p:nvSpPr>
          <p:cNvPr id="3" name="Content Placeholder 2"/>
          <p:cNvSpPr>
            <a:spLocks noGrp="1"/>
          </p:cNvSpPr>
          <p:nvPr>
            <p:ph idx="1"/>
          </p:nvPr>
        </p:nvSpPr>
        <p:spPr/>
        <p:txBody>
          <a:bodyPr>
            <a:normAutofit fontScale="92500"/>
          </a:bodyPr>
          <a:lstStyle/>
          <a:p>
            <a:r>
              <a:rPr lang="en-US" sz="3200" i="1" dirty="0"/>
              <a:t>Control environment </a:t>
            </a:r>
            <a:r>
              <a:rPr lang="en-US" sz="3200" dirty="0"/>
              <a:t>(values, ethics, integrity)</a:t>
            </a:r>
          </a:p>
          <a:p>
            <a:r>
              <a:rPr lang="en-US" sz="3200" i="1" dirty="0">
                <a:hlinkClick r:id="rId3" action="ppaction://hlinkfile"/>
              </a:rPr>
              <a:t>Risk assessment</a:t>
            </a:r>
            <a:r>
              <a:rPr lang="en-US" sz="3200" i="1" dirty="0"/>
              <a:t> </a:t>
            </a:r>
            <a:r>
              <a:rPr lang="en-US" sz="3200" dirty="0"/>
              <a:t>(inherent and direct)</a:t>
            </a:r>
          </a:p>
          <a:p>
            <a:r>
              <a:rPr lang="en-US" sz="3200" i="1" dirty="0"/>
              <a:t>Control activities </a:t>
            </a:r>
            <a:r>
              <a:rPr lang="en-US" sz="3200" dirty="0"/>
              <a:t>(policies and procedures)</a:t>
            </a:r>
          </a:p>
          <a:p>
            <a:r>
              <a:rPr lang="en-US" sz="3200" i="1" dirty="0"/>
              <a:t>Information and communication </a:t>
            </a:r>
            <a:r>
              <a:rPr lang="en-US" sz="3200" dirty="0"/>
              <a:t>(stakeholder meetings, IT systems, various reports – financial and performance)</a:t>
            </a:r>
          </a:p>
          <a:p>
            <a:r>
              <a:rPr lang="en-US" sz="3200" i="1" dirty="0"/>
              <a:t>Monitoring </a:t>
            </a:r>
            <a:r>
              <a:rPr lang="en-US" sz="3200" dirty="0"/>
              <a:t>(management, internal auditors, audit committees, etc.)</a:t>
            </a:r>
          </a:p>
          <a:p>
            <a:endParaRPr lang="en-US" dirty="0"/>
          </a:p>
        </p:txBody>
      </p:sp>
    </p:spTree>
    <p:extLst>
      <p:ext uri="{BB962C8B-B14F-4D97-AF65-F5344CB8AC3E}">
        <p14:creationId xmlns:p14="http://schemas.microsoft.com/office/powerpoint/2010/main" val="1729681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Where to Start?</a:t>
            </a:r>
          </a:p>
        </p:txBody>
      </p:sp>
      <p:sp>
        <p:nvSpPr>
          <p:cNvPr id="3" name="Content Placeholder 2"/>
          <p:cNvSpPr>
            <a:spLocks noGrp="1"/>
          </p:cNvSpPr>
          <p:nvPr>
            <p:ph idx="1"/>
          </p:nvPr>
        </p:nvSpPr>
        <p:spPr/>
        <p:txBody>
          <a:bodyPr>
            <a:normAutofit/>
          </a:bodyPr>
          <a:lstStyle/>
          <a:p>
            <a:r>
              <a:rPr lang="en-US" sz="3000" dirty="0"/>
              <a:t>Begin the process by determining objectives to be achieved</a:t>
            </a:r>
          </a:p>
          <a:p>
            <a:r>
              <a:rPr lang="en-US" sz="3000" dirty="0"/>
              <a:t>Next review our environment and document where are the highest risks based on:</a:t>
            </a:r>
          </a:p>
          <a:p>
            <a:pPr lvl="1"/>
            <a:r>
              <a:rPr lang="en-US" sz="3000" dirty="0">
                <a:hlinkClick r:id="rId3" action="ppaction://hlinkfile"/>
              </a:rPr>
              <a:t>Quantitative factors</a:t>
            </a:r>
            <a:endParaRPr lang="en-US" sz="3000" dirty="0"/>
          </a:p>
          <a:p>
            <a:pPr lvl="1"/>
            <a:r>
              <a:rPr lang="en-US" sz="3000" dirty="0"/>
              <a:t>Qualitative factors</a:t>
            </a:r>
          </a:p>
          <a:p>
            <a:pPr lvl="1"/>
            <a:r>
              <a:rPr lang="en-US" sz="3000" dirty="0"/>
              <a:t>Consideration of Fraud</a:t>
            </a:r>
          </a:p>
          <a:p>
            <a:endParaRPr lang="en-US" dirty="0"/>
          </a:p>
        </p:txBody>
      </p:sp>
    </p:spTree>
    <p:extLst>
      <p:ext uri="{BB962C8B-B14F-4D97-AF65-F5344CB8AC3E}">
        <p14:creationId xmlns:p14="http://schemas.microsoft.com/office/powerpoint/2010/main" val="398722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What Next?</a:t>
            </a:r>
          </a:p>
        </p:txBody>
      </p:sp>
      <p:sp>
        <p:nvSpPr>
          <p:cNvPr id="3" name="Content Placeholder 2"/>
          <p:cNvSpPr>
            <a:spLocks noGrp="1"/>
          </p:cNvSpPr>
          <p:nvPr>
            <p:ph idx="1"/>
          </p:nvPr>
        </p:nvSpPr>
        <p:spPr/>
        <p:txBody>
          <a:bodyPr/>
          <a:lstStyle/>
          <a:p>
            <a:r>
              <a:rPr lang="en-US" sz="3000" dirty="0"/>
              <a:t>Determine what the </a:t>
            </a:r>
            <a:r>
              <a:rPr lang="en-US" sz="3000" dirty="0">
                <a:hlinkClick r:id="rId3" action="ppaction://hlinkfile"/>
              </a:rPr>
              <a:t>inherent risks</a:t>
            </a:r>
            <a:r>
              <a:rPr lang="en-US" sz="3000" dirty="0"/>
              <a:t> are within a transaction cycle, compliance element, public interest, or environmental factor </a:t>
            </a:r>
          </a:p>
          <a:p>
            <a:r>
              <a:rPr lang="en-US" sz="3000" dirty="0"/>
              <a:t>Determine the controls in place, or other external factors, that mitigate risks identified</a:t>
            </a:r>
          </a:p>
          <a:p>
            <a:r>
              <a:rPr lang="en-US" sz="3000" dirty="0"/>
              <a:t>Build a </a:t>
            </a:r>
            <a:r>
              <a:rPr lang="en-US" sz="3000" dirty="0">
                <a:hlinkClick r:id="rId4" action="ppaction://hlinkfile"/>
              </a:rPr>
              <a:t>testing plan</a:t>
            </a:r>
            <a:endParaRPr lang="en-US" sz="3000" dirty="0"/>
          </a:p>
          <a:p>
            <a:endParaRPr lang="en-US" dirty="0"/>
          </a:p>
        </p:txBody>
      </p:sp>
    </p:spTree>
    <p:extLst>
      <p:ext uri="{BB962C8B-B14F-4D97-AF65-F5344CB8AC3E}">
        <p14:creationId xmlns:p14="http://schemas.microsoft.com/office/powerpoint/2010/main" val="1371930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And then?</a:t>
            </a:r>
          </a:p>
        </p:txBody>
      </p:sp>
      <p:sp>
        <p:nvSpPr>
          <p:cNvPr id="3" name="Content Placeholder 2"/>
          <p:cNvSpPr>
            <a:spLocks noGrp="1"/>
          </p:cNvSpPr>
          <p:nvPr>
            <p:ph idx="1"/>
          </p:nvPr>
        </p:nvSpPr>
        <p:spPr/>
        <p:txBody>
          <a:bodyPr>
            <a:normAutofit/>
          </a:bodyPr>
          <a:lstStyle/>
          <a:p>
            <a:r>
              <a:rPr lang="en-US" sz="3000" dirty="0"/>
              <a:t>Prepare a report of findings</a:t>
            </a:r>
          </a:p>
          <a:p>
            <a:r>
              <a:rPr lang="en-US" sz="3000" dirty="0"/>
              <a:t>Determine corrective actions</a:t>
            </a:r>
          </a:p>
          <a:p>
            <a:r>
              <a:rPr lang="en-US" sz="3000" dirty="0"/>
              <a:t>Follow-up </a:t>
            </a:r>
          </a:p>
        </p:txBody>
      </p:sp>
    </p:spTree>
    <p:extLst>
      <p:ext uri="{BB962C8B-B14F-4D97-AF65-F5344CB8AC3E}">
        <p14:creationId xmlns:p14="http://schemas.microsoft.com/office/powerpoint/2010/main" val="2289880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The end point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57430" y="2000922"/>
            <a:ext cx="10316583" cy="4615031"/>
          </a:xfrm>
        </p:spPr>
      </p:pic>
    </p:spTree>
    <p:extLst>
      <p:ext uri="{BB962C8B-B14F-4D97-AF65-F5344CB8AC3E}">
        <p14:creationId xmlns:p14="http://schemas.microsoft.com/office/powerpoint/2010/main" val="322143253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3003</TotalTime>
  <Words>1155</Words>
  <Application>Microsoft Office PowerPoint</Application>
  <PresentationFormat>Widescreen</PresentationFormat>
  <Paragraphs>77</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Gill Sans MT</vt:lpstr>
      <vt:lpstr>Wingdings 2</vt:lpstr>
      <vt:lpstr>Dividend</vt:lpstr>
      <vt:lpstr>Internal control testing</vt:lpstr>
      <vt:lpstr>Five elements of internal control</vt:lpstr>
      <vt:lpstr>Where to Start?</vt:lpstr>
      <vt:lpstr>What Next?</vt:lpstr>
      <vt:lpstr>And then?</vt:lpstr>
      <vt:lpstr>The end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control testing</dc:title>
  <dc:creator>Cacace, Anthony</dc:creator>
  <cp:lastModifiedBy>Cacace, Anthony</cp:lastModifiedBy>
  <cp:revision>40</cp:revision>
  <cp:lastPrinted>2016-12-05T15:50:16Z</cp:lastPrinted>
  <dcterms:created xsi:type="dcterms:W3CDTF">2016-11-29T19:14:06Z</dcterms:created>
  <dcterms:modified xsi:type="dcterms:W3CDTF">2017-02-14T15:14:01Z</dcterms:modified>
</cp:coreProperties>
</file>